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61" r:id="rId3"/>
  </p:sldMasterIdLst>
  <p:notesMasterIdLst>
    <p:notesMasterId r:id="rId5"/>
  </p:notesMasterIdLst>
  <p:handoutMasterIdLst>
    <p:handoutMasterId r:id="rId21"/>
  </p:handoutMasterIdLst>
  <p:sldIdLst>
    <p:sldId id="257" r:id="rId4"/>
    <p:sldId id="305" r:id="rId6"/>
    <p:sldId id="314" r:id="rId7"/>
    <p:sldId id="308" r:id="rId8"/>
    <p:sldId id="307" r:id="rId9"/>
    <p:sldId id="330" r:id="rId10"/>
    <p:sldId id="329" r:id="rId11"/>
    <p:sldId id="335" r:id="rId12"/>
    <p:sldId id="339" r:id="rId13"/>
    <p:sldId id="333" r:id="rId14"/>
    <p:sldId id="336" r:id="rId15"/>
    <p:sldId id="345" r:id="rId16"/>
    <p:sldId id="349" r:id="rId17"/>
    <p:sldId id="337" r:id="rId18"/>
    <p:sldId id="313" r:id="rId19"/>
    <p:sldId id="315"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hil" initials="N"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1" d="100"/>
          <a:sy n="81" d="100"/>
        </p:scale>
        <p:origin x="1498" y="72"/>
      </p:cViewPr>
      <p:guideLst>
        <p:guide orient="horz" pos="2160"/>
        <p:guide pos="2904"/>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5" Type="http://schemas.openxmlformats.org/officeDocument/2006/relationships/commentAuthors" Target="commentAuthors.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handoutMaster" Target="handoutMasters/handoutMaster1.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jpeg>
</file>

<file path=ppt/media/image12.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0E659CB-641C-4451-827B-16C13A191CA8}" type="datetimeFigureOut">
              <a:rPr lang="en-US" smtClean="0"/>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1B3278-5A15-4CA0-ADB8-270756502065}"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552EA120-B145-43BE-8D74-5320000CCCEB}"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A5581E6D-7722-478D-8759-881751234019}"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42AED63E-9073-4A14-A29B-D0994B84A4A3}"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B149CEF-C9D0-4978-AC37-459F9FCDF856}" type="datetime1">
              <a:rPr lang="en-US" smtClean="0"/>
            </a:fld>
            <a:endParaRPr lang="en-US"/>
          </a:p>
        </p:txBody>
      </p:sp>
      <p:sp>
        <p:nvSpPr>
          <p:cNvPr id="5" name="Footer Placeholder 4"/>
          <p:cNvSpPr>
            <a:spLocks noGrp="1"/>
          </p:cNvSpPr>
          <p:nvPr>
            <p:ph type="ftr" sz="quarter" idx="11"/>
          </p:nvPr>
        </p:nvSpPr>
        <p:spPr/>
        <p:txBody>
          <a:bodyPr/>
          <a:lstStyle/>
          <a:p>
            <a:r>
              <a:rPr lang="en-US"/>
              <a:t>Mini Project- 2019</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
        <p:nvSpPr>
          <p:cNvPr id="8" name="Title 7"/>
          <p:cNvSpPr>
            <a:spLocks noGrp="1"/>
          </p:cNvSpPr>
          <p:nvPr>
            <p:ph type="title"/>
          </p:nvPr>
        </p:nvSpPr>
        <p:spPr/>
        <p:txBody>
          <a:bodyPr/>
          <a:lstStyle/>
          <a:p>
            <a:r>
              <a:rPr lang="en-US"/>
              <a:t>Click to edit Master title style</a:t>
            </a:r>
            <a:endParaRPr lang="en-US"/>
          </a:p>
        </p:txBody>
      </p:sp>
      <p:sp>
        <p:nvSpPr>
          <p:cNvPr id="10" name="Content Placeholder 9"/>
          <p:cNvSpPr>
            <a:spLocks noGrp="1"/>
          </p:cNvSpPr>
          <p:nvPr>
            <p:ph sz="quarter" idx="13"/>
          </p:nvPr>
        </p:nvSpPr>
        <p:spPr>
          <a:xfrm>
            <a:off x="1143000" y="731520"/>
            <a:ext cx="6400800" cy="347472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552EA120-B145-43BE-8D74-5320000CCCEB}"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D240EAC3-545E-432D-A3A5-8EC1F317680F}"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3F4595A-C27E-4B86-8367-8FC61E8ACD16}"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1D45699E-1B7B-486D-9E8D-719C8402D487}" type="datetime1">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D8244835-549C-4A1D-8E9A-AE20BFB04D5F}" type="datetime1">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CDD067DD-3FDB-4CFD-BE6C-12799055D32D}" type="datetime1">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1428F4-0927-4813-963F-FB6A864E3F2A}" type="datetime1">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D240EAC3-545E-432D-A3A5-8EC1F317680F}"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2DC5283-7ED5-4EF4-A7F7-9FF08531DE23}" type="datetime1">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23E50B0-4616-446F-A881-D5155FEE3824}" type="datetime1">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A5581E6D-7722-478D-8759-881751234019}"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42AED63E-9073-4A14-A29B-D0994B84A4A3}"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B149CEF-C9D0-4978-AC37-459F9FCDF856}" type="datetime1">
              <a:rPr lang="en-US" smtClean="0"/>
            </a:fld>
            <a:endParaRPr lang="en-US"/>
          </a:p>
        </p:txBody>
      </p:sp>
      <p:sp>
        <p:nvSpPr>
          <p:cNvPr id="5" name="Footer Placeholder 4"/>
          <p:cNvSpPr>
            <a:spLocks noGrp="1"/>
          </p:cNvSpPr>
          <p:nvPr>
            <p:ph type="ftr" sz="quarter" idx="11"/>
          </p:nvPr>
        </p:nvSpPr>
        <p:spPr/>
        <p:txBody>
          <a:bodyPr/>
          <a:lstStyle/>
          <a:p>
            <a:r>
              <a:rPr lang="en-US"/>
              <a:t>Mini Project- 2019</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
        <p:nvSpPr>
          <p:cNvPr id="8" name="Title 7"/>
          <p:cNvSpPr>
            <a:spLocks noGrp="1"/>
          </p:cNvSpPr>
          <p:nvPr>
            <p:ph type="title"/>
          </p:nvPr>
        </p:nvSpPr>
        <p:spPr/>
        <p:txBody>
          <a:bodyPr/>
          <a:lstStyle/>
          <a:p>
            <a:r>
              <a:rPr lang="en-US"/>
              <a:t>Click to edit Master title style</a:t>
            </a:r>
            <a:endParaRPr lang="en-US"/>
          </a:p>
        </p:txBody>
      </p:sp>
      <p:sp>
        <p:nvSpPr>
          <p:cNvPr id="10" name="Content Placeholder 9"/>
          <p:cNvSpPr>
            <a:spLocks noGrp="1"/>
          </p:cNvSpPr>
          <p:nvPr>
            <p:ph sz="quarter" idx="13"/>
          </p:nvPr>
        </p:nvSpPr>
        <p:spPr>
          <a:xfrm>
            <a:off x="1143000" y="731520"/>
            <a:ext cx="6400800" cy="347472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3F4595A-C27E-4B86-8367-8FC61E8ACD16}"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1D45699E-1B7B-486D-9E8D-719C8402D487}" type="datetime1">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D8244835-549C-4A1D-8E9A-AE20BFB04D5F}" type="datetime1">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CDD067DD-3FDB-4CFD-BE6C-12799055D32D}" type="datetime1">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1428F4-0927-4813-963F-FB6A864E3F2A}" type="datetime1">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2DC5283-7ED5-4EF4-A7F7-9FF08531DE23}" type="datetime1">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23E50B0-4616-446F-A881-D5155FEE3824}" type="datetime1">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98913E4-616A-4433-A708-818E85FE6781}" type="datetime1">
              <a:rPr lang="en-US" smtClean="0"/>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98913E4-616A-4433-A708-818E85FE6781}" type="datetime1">
              <a:rPr lang="en-US" smtClean="0"/>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5.jpeg"/><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jpe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2.xml"/><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12.png"/><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809115" y="2057400"/>
            <a:ext cx="5291455" cy="2719705"/>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w="25400" cap="flat" cmpd="sng" algn="ctr">
            <a:noFill/>
            <a:prstDash val="solid"/>
          </a:ln>
          <a:effectLst/>
        </p:spPr>
        <p:txBody>
          <a:bodyPr rot="0" spcFirstLastPara="0" vert="horz" wrap="square" lIns="91440" tIns="45720" rIns="91440" bIns="45720" numCol="1" spcCol="0" rtlCol="0" fromWordArt="0" anchor="ctr" anchorCtr="0" forceAA="0" compatLnSpc="1">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mn-ea"/>
              <a:cs typeface="+mn-cs"/>
            </a:endParaRPr>
          </a:p>
        </p:txBody>
      </p:sp>
      <p:pic>
        <p:nvPicPr>
          <p:cNvPr id="5" name="Picture 4" descr="kle tech logo"/>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8600" y="152400"/>
            <a:ext cx="2590800" cy="685800"/>
          </a:xfrm>
          <a:prstGeom prst="rect">
            <a:avLst/>
          </a:prstGeom>
          <a:noFill/>
          <a:ln>
            <a:noFill/>
          </a:ln>
        </p:spPr>
      </p:pic>
      <p:sp>
        <p:nvSpPr>
          <p:cNvPr id="6" name="Text Box 2"/>
          <p:cNvSpPr txBox="1">
            <a:spLocks noChangeArrowheads="1"/>
          </p:cNvSpPr>
          <p:nvPr/>
        </p:nvSpPr>
        <p:spPr bwMode="auto">
          <a:xfrm>
            <a:off x="5257800" y="214254"/>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r>
              <a:rPr lang="en-US" sz="1100" dirty="0">
                <a:solidFill>
                  <a:srgbClr val="C00000"/>
                </a:solidFill>
                <a:effectLst/>
                <a:latin typeface="Calibri Light" panose="020F0302020204030204"/>
                <a:ea typeface="Calibri" panose="020F0502020204030204"/>
                <a:cs typeface="Lato Light"/>
              </a:rPr>
              <a:t> </a:t>
            </a:r>
            <a:endParaRPr lang="en-US" sz="1100" dirty="0">
              <a:effectLst/>
              <a:latin typeface="Calibri" panose="020F0502020204030204"/>
              <a:ea typeface="Calibri" panose="020F0502020204030204"/>
              <a:cs typeface="Times New Roman" panose="02020603050405020304"/>
            </a:endParaRPr>
          </a:p>
        </p:txBody>
      </p:sp>
      <p:sp>
        <p:nvSpPr>
          <p:cNvPr id="9" name="TextBox 8"/>
          <p:cNvSpPr txBox="1"/>
          <p:nvPr/>
        </p:nvSpPr>
        <p:spPr>
          <a:xfrm>
            <a:off x="273963" y="4930708"/>
            <a:ext cx="6148705" cy="1783715"/>
          </a:xfrm>
          <a:prstGeom prst="rect">
            <a:avLst/>
          </a:prstGeom>
          <a:noFill/>
        </p:spPr>
        <p:txBody>
          <a:bodyPr wrap="square" rtlCol="0">
            <a:spAutoFit/>
          </a:bodyPr>
          <a:lstStyle/>
          <a:p>
            <a:r>
              <a:rPr lang="en-US" sz="2000" b="1" dirty="0"/>
              <a:t>Students Details:</a:t>
            </a:r>
            <a:endParaRPr lang="en-US" sz="2000" b="1" dirty="0"/>
          </a:p>
          <a:p>
            <a:r>
              <a:rPr lang="en-US" dirty="0"/>
              <a:t>1.</a:t>
            </a:r>
            <a:r>
              <a:rPr lang="en-IN" dirty="0">
                <a:latin typeface="Times New Roman" panose="02020603050405020304" pitchFamily="18" charset="0"/>
                <a:cs typeface="Times New Roman" panose="02020603050405020304" pitchFamily="18" charset="0"/>
              </a:rPr>
              <a:t> </a:t>
            </a:r>
            <a:r>
              <a:rPr lang="en-US" altLang="en-IN" dirty="0">
                <a:latin typeface="Times New Roman" panose="02020603050405020304" pitchFamily="18" charset="0"/>
                <a:cs typeface="Times New Roman" panose="02020603050405020304" pitchFamily="18" charset="0"/>
              </a:rPr>
              <a:t>Akash Nagappagol</a:t>
            </a:r>
            <a:r>
              <a:rPr lang="en-IN" dirty="0">
                <a:latin typeface="Times New Roman" panose="02020603050405020304" pitchFamily="18" charset="0"/>
                <a:cs typeface="Times New Roman" panose="02020603050405020304" pitchFamily="18" charset="0"/>
              </a:rPr>
              <a:t>	USN:</a:t>
            </a:r>
            <a:r>
              <a:rPr lang="en-US" altLang="en-IN" dirty="0">
                <a:latin typeface="Times New Roman" panose="02020603050405020304" pitchFamily="18" charset="0"/>
                <a:cs typeface="Times New Roman" panose="02020603050405020304" pitchFamily="18" charset="0"/>
              </a:rPr>
              <a:t> 01FE19BEC177</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2. </a:t>
            </a:r>
            <a:r>
              <a:rPr lang="en-US" altLang="en-IN" dirty="0">
                <a:latin typeface="Times New Roman" panose="02020603050405020304" pitchFamily="18" charset="0"/>
                <a:cs typeface="Times New Roman" panose="02020603050405020304" pitchFamily="18" charset="0"/>
              </a:rPr>
              <a:t>Sumedh Nilakhe</a:t>
            </a:r>
            <a:r>
              <a:rPr lang="en-IN" dirty="0">
                <a:latin typeface="Times New Roman" panose="02020603050405020304" pitchFamily="18" charset="0"/>
                <a:cs typeface="Times New Roman" panose="02020603050405020304" pitchFamily="18" charset="0"/>
              </a:rPr>
              <a:t>               </a:t>
            </a:r>
            <a:r>
              <a:rPr lang="en-US" altLang="en-IN"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USN:</a:t>
            </a:r>
            <a:r>
              <a:rPr lang="en-US" altLang="en-IN" dirty="0">
                <a:latin typeface="Times New Roman" panose="02020603050405020304" pitchFamily="18" charset="0"/>
                <a:cs typeface="Times New Roman" panose="02020603050405020304" pitchFamily="18" charset="0"/>
                <a:sym typeface="+mn-ea"/>
              </a:rPr>
              <a:t> 01FE19BEC178</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3. </a:t>
            </a:r>
            <a:r>
              <a:rPr lang="en-US" altLang="en-IN" dirty="0">
                <a:latin typeface="Times New Roman" panose="02020603050405020304" pitchFamily="18" charset="0"/>
                <a:cs typeface="Times New Roman" panose="02020603050405020304" pitchFamily="18" charset="0"/>
              </a:rPr>
              <a:t>Nitin Mogare</a:t>
            </a:r>
            <a:r>
              <a:rPr lang="en-IN" dirty="0">
                <a:latin typeface="Times New Roman" panose="02020603050405020304" pitchFamily="18" charset="0"/>
                <a:cs typeface="Times New Roman" panose="02020603050405020304" pitchFamily="18" charset="0"/>
              </a:rPr>
              <a:t>                      USN:</a:t>
            </a:r>
            <a:r>
              <a:rPr lang="en-US" altLang="en-IN" dirty="0">
                <a:latin typeface="Times New Roman" panose="02020603050405020304" pitchFamily="18" charset="0"/>
                <a:cs typeface="Times New Roman" panose="02020603050405020304" pitchFamily="18" charset="0"/>
                <a:sym typeface="+mn-ea"/>
              </a:rPr>
              <a:t> 01FE19BEC181</a:t>
            </a:r>
            <a:endParaRPr lang="en-US" altLang="en-IN" dirty="0">
              <a:latin typeface="Times New Roman" panose="02020603050405020304" pitchFamily="18" charset="0"/>
              <a:cs typeface="Times New Roman" panose="02020603050405020304" pitchFamily="18" charset="0"/>
            </a:endParaRPr>
          </a:p>
          <a:p>
            <a:r>
              <a:rPr lang="en-US" altLang="en-IN" dirty="0">
                <a:latin typeface="Times New Roman" panose="02020603050405020304" pitchFamily="18" charset="0"/>
                <a:cs typeface="Times New Roman" panose="02020603050405020304" pitchFamily="18" charset="0"/>
              </a:rPr>
              <a:t>4. Chaitanya Inamadar            USN:01FE19BEC192</a:t>
            </a:r>
            <a:endParaRPr lang="en-US" dirty="0"/>
          </a:p>
          <a:p>
            <a:endParaRPr lang="en-US" dirty="0"/>
          </a:p>
        </p:txBody>
      </p:sp>
      <p:sp>
        <p:nvSpPr>
          <p:cNvPr id="13" name="TextBox 12"/>
          <p:cNvSpPr txBox="1"/>
          <p:nvPr/>
        </p:nvSpPr>
        <p:spPr>
          <a:xfrm>
            <a:off x="6395173" y="5409922"/>
            <a:ext cx="2743200" cy="1229995"/>
          </a:xfrm>
          <a:prstGeom prst="rect">
            <a:avLst/>
          </a:prstGeom>
          <a:noFill/>
        </p:spPr>
        <p:txBody>
          <a:bodyPr wrap="square" rtlCol="0">
            <a:spAutoFit/>
          </a:bodyPr>
          <a:lstStyle/>
          <a:p>
            <a:r>
              <a:rPr lang="en-US" sz="2000" b="1" dirty="0"/>
              <a:t>Guide Details:</a:t>
            </a:r>
            <a:endParaRPr lang="en-US" sz="2000" b="1" dirty="0"/>
          </a:p>
          <a:p>
            <a:r>
              <a:rPr lang="en-IN" u="sng" dirty="0">
                <a:latin typeface="Times New Roman" panose="02020603050405020304" pitchFamily="18" charset="0"/>
                <a:cs typeface="Times New Roman" panose="02020603050405020304" pitchFamily="18" charset="0"/>
              </a:rPr>
              <a:t>Prof.</a:t>
            </a:r>
            <a:r>
              <a:rPr lang="en-US" altLang="en-IN" u="sng" dirty="0">
                <a:latin typeface="Times New Roman" panose="02020603050405020304" pitchFamily="18" charset="0"/>
                <a:cs typeface="Times New Roman" panose="02020603050405020304" pitchFamily="18" charset="0"/>
              </a:rPr>
              <a:t> Basavaraj Patil</a:t>
            </a:r>
            <a:endParaRPr lang="en-US" dirty="0"/>
          </a:p>
          <a:p>
            <a:endParaRPr lang="en-US" dirty="0"/>
          </a:p>
          <a:p>
            <a:endParaRPr lang="en-US" dirty="0"/>
          </a:p>
        </p:txBody>
      </p:sp>
      <p:sp>
        <p:nvSpPr>
          <p:cNvPr id="15" name="Rectangle 14"/>
          <p:cNvSpPr/>
          <p:nvPr/>
        </p:nvSpPr>
        <p:spPr>
          <a:xfrm>
            <a:off x="2286000" y="949703"/>
            <a:ext cx="4337773" cy="922020"/>
          </a:xfrm>
          <a:prstGeom prst="rect">
            <a:avLst/>
          </a:prstGeom>
          <a:noFill/>
        </p:spPr>
        <p:txBody>
          <a:bodyPr wrap="square" lIns="91440" tIns="45720" rIns="91440" bIns="45720">
            <a:spAutoFit/>
            <a:scene3d>
              <a:camera prst="orthographicFront"/>
              <a:lightRig rig="soft" dir="tl">
                <a:rot lat="0" lon="0" rev="0"/>
              </a:lightRig>
            </a:scene3d>
            <a:sp3d extrusionH="57150" contourW="25400" prstMaterial="matte">
              <a:bevelT w="25400" h="55880"/>
              <a:contourClr>
                <a:schemeClr val="accent2">
                  <a:tint val="20000"/>
                </a:schemeClr>
              </a:contourClr>
            </a:sp3d>
          </a:bodyPr>
          <a:lstStyle/>
          <a:p>
            <a:pPr algn="ctr"/>
            <a:r>
              <a:rPr lang="en-US" sz="3600" b="1" spc="50" dirty="0">
                <a:ln w="11430"/>
                <a:solidFill>
                  <a:srgbClr val="002060"/>
                </a:solidFill>
                <a:effectLst>
                  <a:outerShdw blurRad="76200" dist="50800" dir="5400000" algn="tl" rotWithShape="0">
                    <a:srgbClr val="000000">
                      <a:alpha val="65000"/>
                    </a:srgbClr>
                  </a:outerShdw>
                </a:effectLst>
              </a:rPr>
              <a:t>Pedestrian Detection</a:t>
            </a:r>
            <a:endParaRPr lang="en-US" sz="3600" b="1" spc="50" dirty="0">
              <a:ln w="11430"/>
              <a:solidFill>
                <a:srgbClr val="002060"/>
              </a:solidFill>
              <a:effectLst>
                <a:outerShdw blurRad="76200" dist="50800" dir="5400000" algn="tl" rotWithShape="0">
                  <a:srgbClr val="000000">
                    <a:alpha val="65000"/>
                  </a:srgbClr>
                </a:outerShdw>
              </a:effectLst>
            </a:endParaRPr>
          </a:p>
          <a:p>
            <a:pPr algn="ctr"/>
            <a:r>
              <a:rPr lang="en-US" spc="50" dirty="0">
                <a:ln w="11430"/>
                <a:solidFill>
                  <a:srgbClr val="002060"/>
                </a:solidFill>
                <a:effectLst>
                  <a:outerShdw blurRad="76200" dist="50800" dir="5400000" algn="tl" rotWithShape="0">
                    <a:srgbClr val="000000">
                      <a:alpha val="65000"/>
                    </a:srgbClr>
                  </a:outerShdw>
                </a:effectLst>
              </a:rPr>
              <a:t>Mini Project Review-I</a:t>
            </a:r>
            <a:endParaRPr lang="en-US" spc="50" dirty="0">
              <a:ln w="11430"/>
              <a:solidFill>
                <a:srgbClr val="002060"/>
              </a:solidFill>
              <a:effectLst>
                <a:outerShdw blurRad="76200" dist="50800" dir="5400000" algn="tl" rotWithShape="0">
                  <a:srgbClr val="000000">
                    <a:alpha val="65000"/>
                  </a:srgbClr>
                </a:outerShdw>
              </a:effectLst>
            </a:endParaRPr>
          </a:p>
        </p:txBody>
      </p:sp>
      <p:sp>
        <p:nvSpPr>
          <p:cNvPr id="21" name="TextBox 20"/>
          <p:cNvSpPr txBox="1"/>
          <p:nvPr/>
        </p:nvSpPr>
        <p:spPr>
          <a:xfrm>
            <a:off x="3202940" y="2057479"/>
            <a:ext cx="2362200" cy="461665"/>
          </a:xfrm>
          <a:prstGeom prst="rect">
            <a:avLst/>
          </a:prstGeom>
          <a:noFill/>
        </p:spPr>
        <p:txBody>
          <a:bodyPr wrap="square" rtlCol="0">
            <a:spAutoFit/>
          </a:bodyPr>
          <a:lstStyle/>
          <a:p>
            <a:r>
              <a:rPr lang="en-US" sz="2400" dirty="0"/>
              <a:t>    Team No: 05</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Electronics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endParaRPr lang="en-US" sz="1200" b="1" dirty="0">
              <a:solidFill>
                <a:schemeClr val="tx1"/>
              </a:solidFill>
              <a:latin typeface="Times New Roman" panose="02020603050405020304" pitchFamily="18" charset="0"/>
              <a:cs typeface="Times New Roman" panose="02020603050405020304" pitchFamily="18" charset="0"/>
            </a:endParaRP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6</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5" name="Rectangle 4"/>
          <p:cNvSpPr/>
          <p:nvPr/>
        </p:nvSpPr>
        <p:spPr>
          <a:xfrm>
            <a:off x="386726" y="857534"/>
            <a:ext cx="3964547" cy="492443"/>
          </a:xfrm>
          <a:prstGeom prst="rect">
            <a:avLst/>
          </a:prstGeom>
        </p:spPr>
        <p:txBody>
          <a:bodyPr wrap="none">
            <a:spAutoFit/>
          </a:bodyPr>
          <a:lstStyle/>
          <a:p>
            <a:pPr algn="ctr"/>
            <a:r>
              <a:rPr lang="en-IN" sz="2600" b="1" dirty="0">
                <a:latin typeface="Times New Roman" panose="02020603050405020304" pitchFamily="18" charset="0"/>
                <a:cs typeface="Times New Roman" panose="02020603050405020304" pitchFamily="18" charset="0"/>
              </a:rPr>
              <a:t>Functional Block Diagram</a:t>
            </a:r>
            <a:endParaRPr lang="en-US" sz="2600" dirty="0">
              <a:latin typeface="Times New Roman" panose="02020603050405020304" pitchFamily="18" charset="0"/>
              <a:cs typeface="Times New Roman" panose="02020603050405020304" pitchFamily="18" charset="0"/>
            </a:endParaRPr>
          </a:p>
        </p:txBody>
      </p:sp>
      <p:sp>
        <p:nvSpPr>
          <p:cNvPr id="24" name="Rounded Rectangle 4"/>
          <p:cNvSpPr/>
          <p:nvPr/>
        </p:nvSpPr>
        <p:spPr>
          <a:xfrm>
            <a:off x="2236809" y="3217044"/>
            <a:ext cx="1564958" cy="939165"/>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a:solidFill>
                  <a:schemeClr val="tx1"/>
                </a:solidFill>
              </a:rPr>
              <a:t>Gray scaling</a:t>
            </a:r>
            <a:endParaRPr lang="en-US" sz="1350">
              <a:solidFill>
                <a:schemeClr val="tx1"/>
              </a:solidFill>
            </a:endParaRPr>
          </a:p>
        </p:txBody>
      </p:sp>
      <p:sp>
        <p:nvSpPr>
          <p:cNvPr id="25" name="Rounded Rectangle 5"/>
          <p:cNvSpPr/>
          <p:nvPr/>
        </p:nvSpPr>
        <p:spPr>
          <a:xfrm>
            <a:off x="4152764" y="2703646"/>
            <a:ext cx="2515076" cy="1877854"/>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a:p>
            <a:pPr algn="ctr"/>
            <a:endParaRPr lang="en-US" sz="1350">
              <a:solidFill>
                <a:schemeClr val="tx1"/>
              </a:solidFill>
            </a:endParaRPr>
          </a:p>
          <a:p>
            <a:pPr algn="ctr"/>
            <a:endParaRPr lang="en-US" sz="1350">
              <a:solidFill>
                <a:schemeClr val="tx1"/>
              </a:solidFill>
            </a:endParaRPr>
          </a:p>
          <a:p>
            <a:pPr algn="ctr"/>
            <a:endParaRPr lang="en-US" sz="1350">
              <a:solidFill>
                <a:schemeClr val="tx1"/>
              </a:solidFill>
            </a:endParaRPr>
          </a:p>
          <a:p>
            <a:pPr algn="ctr"/>
            <a:endParaRPr lang="en-US" sz="1350">
              <a:solidFill>
                <a:schemeClr val="tx1"/>
              </a:solidFill>
            </a:endParaRPr>
          </a:p>
          <a:p>
            <a:pPr algn="ctr"/>
            <a:endParaRPr lang="en-US" sz="1350">
              <a:solidFill>
                <a:schemeClr val="tx1"/>
              </a:solidFill>
            </a:endParaRPr>
          </a:p>
          <a:p>
            <a:pPr algn="ctr"/>
            <a:endParaRPr lang="en-US" sz="1350">
              <a:solidFill>
                <a:schemeClr val="tx1"/>
              </a:solidFill>
            </a:endParaRPr>
          </a:p>
          <a:p>
            <a:pPr algn="ctr"/>
            <a:r>
              <a:rPr lang="en-US" sz="1350">
                <a:solidFill>
                  <a:schemeClr val="tx1"/>
                </a:solidFill>
              </a:rPr>
              <a:t>Image segmentation</a:t>
            </a:r>
            <a:endParaRPr lang="en-US" sz="1350">
              <a:solidFill>
                <a:schemeClr val="tx1"/>
              </a:solidFill>
            </a:endParaRPr>
          </a:p>
        </p:txBody>
      </p:sp>
      <p:sp>
        <p:nvSpPr>
          <p:cNvPr id="26" name="Rounded Rectangle 6"/>
          <p:cNvSpPr/>
          <p:nvPr/>
        </p:nvSpPr>
        <p:spPr>
          <a:xfrm>
            <a:off x="4498997" y="3228474"/>
            <a:ext cx="1844040" cy="827246"/>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a:solidFill>
                  <a:schemeClr val="tx1"/>
                </a:solidFill>
              </a:rPr>
              <a:t>Sobel filter</a:t>
            </a:r>
            <a:endParaRPr lang="en-US" sz="1350">
              <a:solidFill>
                <a:schemeClr val="tx1"/>
              </a:solidFill>
            </a:endParaRPr>
          </a:p>
        </p:txBody>
      </p:sp>
      <p:sp>
        <p:nvSpPr>
          <p:cNvPr id="27" name="Rounded Rectangle 7"/>
          <p:cNvSpPr/>
          <p:nvPr/>
        </p:nvSpPr>
        <p:spPr>
          <a:xfrm>
            <a:off x="7015025" y="3173229"/>
            <a:ext cx="1654493" cy="927735"/>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a:solidFill>
                  <a:schemeClr val="tx1"/>
                </a:solidFill>
              </a:rPr>
              <a:t>Edge detected segment of Image </a:t>
            </a:r>
            <a:endParaRPr lang="en-US" sz="1350">
              <a:solidFill>
                <a:schemeClr val="tx1"/>
              </a:solidFill>
            </a:endParaRPr>
          </a:p>
        </p:txBody>
      </p:sp>
      <p:sp>
        <p:nvSpPr>
          <p:cNvPr id="28" name="Right Arrow 8"/>
          <p:cNvSpPr/>
          <p:nvPr/>
        </p:nvSpPr>
        <p:spPr>
          <a:xfrm>
            <a:off x="1881051" y="3580422"/>
            <a:ext cx="335280" cy="2124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9" name="Right Arrow 10"/>
          <p:cNvSpPr/>
          <p:nvPr/>
        </p:nvSpPr>
        <p:spPr>
          <a:xfrm>
            <a:off x="3822246" y="3580422"/>
            <a:ext cx="335280" cy="2124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Right Arrow 11"/>
          <p:cNvSpPr/>
          <p:nvPr/>
        </p:nvSpPr>
        <p:spPr>
          <a:xfrm>
            <a:off x="6695462" y="3580422"/>
            <a:ext cx="335280" cy="2124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31" name="Straight Arrow Connector 30"/>
          <p:cNvCxnSpPr/>
          <p:nvPr/>
        </p:nvCxnSpPr>
        <p:spPr>
          <a:xfrm>
            <a:off x="4210390" y="3686626"/>
            <a:ext cx="268129"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6385423" y="3682816"/>
            <a:ext cx="268129"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3" name="Rounded Rectangle 3"/>
          <p:cNvSpPr/>
          <p:nvPr/>
        </p:nvSpPr>
        <p:spPr>
          <a:xfrm>
            <a:off x="200841" y="3238254"/>
            <a:ext cx="1680210" cy="931069"/>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a:solidFill>
                  <a:schemeClr val="tx1"/>
                </a:solidFill>
              </a:rPr>
              <a:t>Captured Image </a:t>
            </a:r>
            <a:endParaRPr lang="en-US" sz="1350">
              <a:solidFill>
                <a:schemeClr val="tx1"/>
              </a:solidFill>
            </a:endParaRPr>
          </a:p>
        </p:txBody>
      </p:sp>
      <p:sp>
        <p:nvSpPr>
          <p:cNvPr id="34" name="Text Box 1"/>
          <p:cNvSpPr txBox="1"/>
          <p:nvPr/>
        </p:nvSpPr>
        <p:spPr>
          <a:xfrm>
            <a:off x="520831" y="1778211"/>
            <a:ext cx="2239804" cy="400110"/>
          </a:xfrm>
          <a:prstGeom prst="rect">
            <a:avLst/>
          </a:prstGeom>
          <a:noFill/>
        </p:spPr>
        <p:txBody>
          <a:bodyPr wrap="square" rtlCol="0">
            <a:spAutoFit/>
          </a:bodyPr>
          <a:lstStyle/>
          <a:p>
            <a:r>
              <a:rPr lang="en-US" sz="2000" b="1" dirty="0"/>
              <a:t>Phase 1 :</a:t>
            </a:r>
            <a:endParaRPr lang="en-US" sz="20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52400" y="76200"/>
            <a:ext cx="2590800" cy="533400"/>
          </a:xfrm>
          <a:prstGeom prst="rect">
            <a:avLst/>
          </a:prstGeom>
          <a:noFill/>
          <a:ln>
            <a:noFill/>
          </a:ln>
        </p:spPr>
      </p:pic>
      <p:sp>
        <p:nvSpPr>
          <p:cNvPr id="12" name="Text Box 2"/>
          <p:cNvSpPr txBox="1">
            <a:spLocks noChangeArrowheads="1"/>
          </p:cNvSpPr>
          <p:nvPr/>
        </p:nvSpPr>
        <p:spPr bwMode="auto">
          <a:xfrm>
            <a:off x="5486400" y="54768"/>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3" name="Straight Connector 12"/>
          <p:cNvCxnSpPr/>
          <p:nvPr/>
        </p:nvCxnSpPr>
        <p:spPr>
          <a:xfrm>
            <a:off x="457200" y="8670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11" name="Title 1"/>
          <p:cNvSpPr>
            <a:spLocks noGrp="1"/>
          </p:cNvSpPr>
          <p:nvPr>
            <p:ph type="title"/>
          </p:nvPr>
        </p:nvSpPr>
        <p:spPr>
          <a:xfrm>
            <a:off x="628650" y="942975"/>
            <a:ext cx="7886700" cy="1162050"/>
          </a:xfrm>
        </p:spPr>
        <p:txBody>
          <a:bodyPr/>
          <a:lstStyle/>
          <a:p>
            <a:r>
              <a:rPr lang="en-IN" sz="2800" b="1" dirty="0">
                <a:latin typeface="Times New Roman" panose="02020603050405020304" pitchFamily="18" charset="0"/>
                <a:cs typeface="Times New Roman" panose="02020603050405020304" pitchFamily="18" charset="0"/>
              </a:rPr>
              <a:t>Data set / Data Acquisition</a:t>
            </a:r>
            <a:endParaRPr lang="en-IN" b="1" dirty="0"/>
          </a:p>
        </p:txBody>
      </p:sp>
      <p:sp>
        <p:nvSpPr>
          <p:cNvPr id="14" name="Content Placeholder 2"/>
          <p:cNvSpPr>
            <a:spLocks noGrp="1"/>
          </p:cNvSpPr>
          <p:nvPr>
            <p:ph idx="1"/>
          </p:nvPr>
        </p:nvSpPr>
        <p:spPr>
          <a:xfrm>
            <a:off x="723900" y="1905000"/>
            <a:ext cx="7391400" cy="799465"/>
          </a:xfrm>
        </p:spPr>
        <p:txBody>
          <a:bodyPr>
            <a:normAutofit/>
          </a:bodyPr>
          <a:lstStyle/>
          <a:p>
            <a:r>
              <a:rPr lang="en-IN" sz="2000" dirty="0"/>
              <a:t>The Data set is an Image which we have acquired from Internet.</a:t>
            </a:r>
            <a:endParaRPr lang="en-IN" sz="2000" dirty="0"/>
          </a:p>
          <a:p>
            <a:r>
              <a:rPr lang="en-IN" sz="2000" dirty="0"/>
              <a:t>The Captured image is (RGB) is converted to Gray-scale image.</a:t>
            </a:r>
            <a:endParaRPr lang="en-IN" sz="2000" dirty="0"/>
          </a:p>
        </p:txBody>
      </p:sp>
      <p:pic>
        <p:nvPicPr>
          <p:cNvPr id="2" name="Picture 1" descr="OIP"/>
          <p:cNvPicPr>
            <a:picLocks noChangeAspect="1"/>
          </p:cNvPicPr>
          <p:nvPr/>
        </p:nvPicPr>
        <p:blipFill>
          <a:blip r:embed="rId2"/>
          <a:stretch>
            <a:fillRect/>
          </a:stretch>
        </p:blipFill>
        <p:spPr>
          <a:xfrm>
            <a:off x="2819400" y="2743200"/>
            <a:ext cx="2929890" cy="370522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Picture 4" descr="OIP"/>
          <p:cNvPicPr>
            <a:picLocks noChangeAspect="1"/>
          </p:cNvPicPr>
          <p:nvPr/>
        </p:nvPicPr>
        <p:blipFill>
          <a:blip r:embed="rId1"/>
          <a:stretch>
            <a:fillRect/>
          </a:stretch>
        </p:blipFill>
        <p:spPr>
          <a:xfrm>
            <a:off x="381000" y="381000"/>
            <a:ext cx="1386840" cy="2606040"/>
          </a:xfrm>
          <a:prstGeom prst="rect">
            <a:avLst/>
          </a:prstGeom>
        </p:spPr>
      </p:pic>
      <p:sp>
        <p:nvSpPr>
          <p:cNvPr id="7" name="Right Arrow 6"/>
          <p:cNvSpPr/>
          <p:nvPr/>
        </p:nvSpPr>
        <p:spPr>
          <a:xfrm>
            <a:off x="1828800" y="1524000"/>
            <a:ext cx="7620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8" name="Picture 7" descr="GrayScale"/>
          <p:cNvPicPr>
            <a:picLocks noChangeAspect="1"/>
          </p:cNvPicPr>
          <p:nvPr/>
        </p:nvPicPr>
        <p:blipFill>
          <a:blip r:embed="rId2"/>
          <a:stretch>
            <a:fillRect/>
          </a:stretch>
        </p:blipFill>
        <p:spPr>
          <a:xfrm>
            <a:off x="2667000" y="356870"/>
            <a:ext cx="1398905" cy="2630170"/>
          </a:xfrm>
          <a:prstGeom prst="rect">
            <a:avLst/>
          </a:prstGeom>
        </p:spPr>
      </p:pic>
      <p:sp>
        <p:nvSpPr>
          <p:cNvPr id="9" name="Right Arrow 8"/>
          <p:cNvSpPr/>
          <p:nvPr/>
        </p:nvSpPr>
        <p:spPr>
          <a:xfrm>
            <a:off x="4175125" y="1531620"/>
            <a:ext cx="8382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0" name="Picture 9" descr="Sob_X"/>
          <p:cNvPicPr>
            <a:picLocks noChangeAspect="1"/>
          </p:cNvPicPr>
          <p:nvPr/>
        </p:nvPicPr>
        <p:blipFill>
          <a:blip r:embed="rId3"/>
          <a:stretch>
            <a:fillRect/>
          </a:stretch>
        </p:blipFill>
        <p:spPr>
          <a:xfrm>
            <a:off x="5122545" y="381000"/>
            <a:ext cx="1388745" cy="2606040"/>
          </a:xfrm>
          <a:prstGeom prst="rect">
            <a:avLst/>
          </a:prstGeom>
        </p:spPr>
      </p:pic>
      <p:sp>
        <p:nvSpPr>
          <p:cNvPr id="11" name="Right Arrow 10"/>
          <p:cNvSpPr/>
          <p:nvPr/>
        </p:nvSpPr>
        <p:spPr>
          <a:xfrm>
            <a:off x="6620510" y="1510030"/>
            <a:ext cx="685800" cy="2806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2" name="Picture 11" descr="Sob_Y"/>
          <p:cNvPicPr>
            <a:picLocks noChangeAspect="1"/>
          </p:cNvPicPr>
          <p:nvPr/>
        </p:nvPicPr>
        <p:blipFill>
          <a:blip r:embed="rId4"/>
          <a:stretch>
            <a:fillRect/>
          </a:stretch>
        </p:blipFill>
        <p:spPr>
          <a:xfrm>
            <a:off x="7420610" y="381000"/>
            <a:ext cx="1370330" cy="2576830"/>
          </a:xfrm>
          <a:prstGeom prst="rect">
            <a:avLst/>
          </a:prstGeom>
        </p:spPr>
      </p:pic>
      <p:sp>
        <p:nvSpPr>
          <p:cNvPr id="13" name="Down Arrow 12"/>
          <p:cNvSpPr/>
          <p:nvPr/>
        </p:nvSpPr>
        <p:spPr>
          <a:xfrm>
            <a:off x="7991475" y="4267200"/>
            <a:ext cx="228600" cy="762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4" name="Picture 13" descr="Final_img"/>
          <p:cNvPicPr>
            <a:picLocks noChangeAspect="1"/>
          </p:cNvPicPr>
          <p:nvPr/>
        </p:nvPicPr>
        <p:blipFill>
          <a:blip r:embed="rId5"/>
          <a:stretch>
            <a:fillRect/>
          </a:stretch>
        </p:blipFill>
        <p:spPr>
          <a:xfrm>
            <a:off x="3581400" y="3980180"/>
            <a:ext cx="1457325" cy="2738755"/>
          </a:xfrm>
          <a:prstGeom prst="rect">
            <a:avLst/>
          </a:prstGeom>
        </p:spPr>
      </p:pic>
      <p:sp>
        <p:nvSpPr>
          <p:cNvPr id="15" name="Text Box 14"/>
          <p:cNvSpPr txBox="1"/>
          <p:nvPr/>
        </p:nvSpPr>
        <p:spPr>
          <a:xfrm>
            <a:off x="488950" y="3276600"/>
            <a:ext cx="1180465" cy="645160"/>
          </a:xfrm>
          <a:prstGeom prst="rect">
            <a:avLst/>
          </a:prstGeom>
          <a:noFill/>
        </p:spPr>
        <p:txBody>
          <a:bodyPr wrap="square" rtlCol="0">
            <a:spAutoFit/>
          </a:bodyPr>
          <a:p>
            <a:r>
              <a:rPr lang="en-IN" altLang="en-US"/>
              <a:t>Original Image</a:t>
            </a:r>
            <a:endParaRPr lang="en-IN" altLang="en-US"/>
          </a:p>
        </p:txBody>
      </p:sp>
      <p:sp>
        <p:nvSpPr>
          <p:cNvPr id="16" name="Text Box 15"/>
          <p:cNvSpPr txBox="1"/>
          <p:nvPr/>
        </p:nvSpPr>
        <p:spPr>
          <a:xfrm>
            <a:off x="2736215" y="3161030"/>
            <a:ext cx="1302385" cy="645160"/>
          </a:xfrm>
          <a:prstGeom prst="rect">
            <a:avLst/>
          </a:prstGeom>
          <a:noFill/>
        </p:spPr>
        <p:txBody>
          <a:bodyPr wrap="square" rtlCol="0">
            <a:spAutoFit/>
          </a:bodyPr>
          <a:p>
            <a:r>
              <a:rPr lang="en-IN" altLang="en-US"/>
              <a:t>Grayscale Image</a:t>
            </a:r>
            <a:endParaRPr lang="en-IN" altLang="en-US"/>
          </a:p>
        </p:txBody>
      </p:sp>
      <p:sp>
        <p:nvSpPr>
          <p:cNvPr id="18" name="Text Box 17"/>
          <p:cNvSpPr txBox="1"/>
          <p:nvPr/>
        </p:nvSpPr>
        <p:spPr>
          <a:xfrm>
            <a:off x="5105400" y="3221355"/>
            <a:ext cx="1447800" cy="645160"/>
          </a:xfrm>
          <a:prstGeom prst="rect">
            <a:avLst/>
          </a:prstGeom>
          <a:noFill/>
        </p:spPr>
        <p:txBody>
          <a:bodyPr wrap="square" rtlCol="0">
            <a:spAutoFit/>
          </a:bodyPr>
          <a:p>
            <a:r>
              <a:rPr lang="en-IN" altLang="en-US"/>
              <a:t>Sobel-X Image</a:t>
            </a:r>
            <a:endParaRPr lang="en-IN" altLang="en-US"/>
          </a:p>
        </p:txBody>
      </p:sp>
      <p:sp>
        <p:nvSpPr>
          <p:cNvPr id="19" name="Text Box 18"/>
          <p:cNvSpPr txBox="1"/>
          <p:nvPr/>
        </p:nvSpPr>
        <p:spPr>
          <a:xfrm>
            <a:off x="7391400" y="3161030"/>
            <a:ext cx="1348740" cy="645160"/>
          </a:xfrm>
          <a:prstGeom prst="rect">
            <a:avLst/>
          </a:prstGeom>
          <a:noFill/>
        </p:spPr>
        <p:txBody>
          <a:bodyPr wrap="square" rtlCol="0">
            <a:spAutoFit/>
          </a:bodyPr>
          <a:p>
            <a:r>
              <a:rPr lang="en-IN" altLang="en-US"/>
              <a:t>Sobel-Y Image</a:t>
            </a:r>
            <a:endParaRPr lang="en-IN" altLang="en-US"/>
          </a:p>
        </p:txBody>
      </p:sp>
      <p:sp>
        <p:nvSpPr>
          <p:cNvPr id="20" name="Left Arrow 19"/>
          <p:cNvSpPr/>
          <p:nvPr/>
        </p:nvSpPr>
        <p:spPr>
          <a:xfrm>
            <a:off x="5105400" y="5181600"/>
            <a:ext cx="2590800" cy="2286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1" name="Text Box 20"/>
          <p:cNvSpPr txBox="1"/>
          <p:nvPr/>
        </p:nvSpPr>
        <p:spPr>
          <a:xfrm>
            <a:off x="1767840" y="5334000"/>
            <a:ext cx="1369060" cy="645160"/>
          </a:xfrm>
          <a:prstGeom prst="rect">
            <a:avLst/>
          </a:prstGeom>
          <a:noFill/>
        </p:spPr>
        <p:txBody>
          <a:bodyPr wrap="square" rtlCol="0">
            <a:spAutoFit/>
          </a:bodyPr>
          <a:p>
            <a:r>
              <a:rPr lang="en-IN" altLang="en-US"/>
              <a:t>Final Output</a:t>
            </a:r>
            <a:endParaRPr lang="en-IN" altLang="en-US"/>
          </a:p>
          <a:p>
            <a:r>
              <a:rPr lang="en-IN" altLang="en-US"/>
              <a:t>Image</a:t>
            </a:r>
            <a:endParaRPr lang="en-I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000">
        <p159:morph option="byObject"/>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9" name="Picture 8"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52400" y="76200"/>
            <a:ext cx="2590800" cy="533400"/>
          </a:xfrm>
          <a:prstGeom prst="rect">
            <a:avLst/>
          </a:prstGeom>
          <a:noFill/>
          <a:ln>
            <a:noFill/>
          </a:ln>
        </p:spPr>
      </p:pic>
      <p:sp>
        <p:nvSpPr>
          <p:cNvPr id="12" name="Text Box 2"/>
          <p:cNvSpPr txBox="1">
            <a:spLocks noChangeArrowheads="1"/>
          </p:cNvSpPr>
          <p:nvPr/>
        </p:nvSpPr>
        <p:spPr bwMode="auto">
          <a:xfrm>
            <a:off x="5486400" y="54768"/>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3" name="Straight Connector 12"/>
          <p:cNvCxnSpPr/>
          <p:nvPr/>
        </p:nvCxnSpPr>
        <p:spPr>
          <a:xfrm>
            <a:off x="457200" y="8670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pic>
        <p:nvPicPr>
          <p:cNvPr id="8" name="Picture 7" descr="Final_img"/>
          <p:cNvPicPr>
            <a:picLocks noChangeAspect="1"/>
          </p:cNvPicPr>
          <p:nvPr/>
        </p:nvPicPr>
        <p:blipFill>
          <a:blip r:embed="rId2"/>
          <a:stretch>
            <a:fillRect/>
          </a:stretch>
        </p:blipFill>
        <p:spPr>
          <a:xfrm>
            <a:off x="5791200" y="1123950"/>
            <a:ext cx="2407920" cy="5235575"/>
          </a:xfrm>
          <a:prstGeom prst="rect">
            <a:avLst/>
          </a:prstGeom>
        </p:spPr>
      </p:pic>
      <p:pic>
        <p:nvPicPr>
          <p:cNvPr id="10" name="Picture 9" descr="IMG20211004145554"/>
          <p:cNvPicPr>
            <a:picLocks noChangeAspect="1"/>
          </p:cNvPicPr>
          <p:nvPr/>
        </p:nvPicPr>
        <p:blipFill>
          <a:blip r:embed="rId3"/>
          <a:stretch>
            <a:fillRect/>
          </a:stretch>
        </p:blipFill>
        <p:spPr>
          <a:xfrm>
            <a:off x="838200" y="1123950"/>
            <a:ext cx="2406015" cy="5231765"/>
          </a:xfrm>
          <a:prstGeom prst="rect">
            <a:avLst/>
          </a:prstGeom>
        </p:spPr>
      </p:pic>
      <p:sp>
        <p:nvSpPr>
          <p:cNvPr id="11" name="Right Arrow 10"/>
          <p:cNvSpPr/>
          <p:nvPr/>
        </p:nvSpPr>
        <p:spPr>
          <a:xfrm>
            <a:off x="3962400" y="3505200"/>
            <a:ext cx="1219200" cy="533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52400" y="76200"/>
            <a:ext cx="2590800" cy="533400"/>
          </a:xfrm>
          <a:prstGeom prst="rect">
            <a:avLst/>
          </a:prstGeom>
          <a:noFill/>
          <a:ln>
            <a:noFill/>
          </a:ln>
        </p:spPr>
      </p:pic>
      <p:sp>
        <p:nvSpPr>
          <p:cNvPr id="12" name="Text Box 2"/>
          <p:cNvSpPr txBox="1">
            <a:spLocks noChangeArrowheads="1"/>
          </p:cNvSpPr>
          <p:nvPr/>
        </p:nvSpPr>
        <p:spPr bwMode="auto">
          <a:xfrm>
            <a:off x="5486400" y="54768"/>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3" name="Straight Connector 12"/>
          <p:cNvCxnSpPr/>
          <p:nvPr/>
        </p:nvCxnSpPr>
        <p:spPr>
          <a:xfrm>
            <a:off x="457200" y="8670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11" name="Title 1"/>
          <p:cNvSpPr>
            <a:spLocks noGrp="1"/>
          </p:cNvSpPr>
          <p:nvPr>
            <p:ph type="title"/>
          </p:nvPr>
        </p:nvSpPr>
        <p:spPr>
          <a:xfrm>
            <a:off x="628650" y="942975"/>
            <a:ext cx="7886700" cy="1162050"/>
          </a:xfrm>
        </p:spPr>
        <p:txBody>
          <a:bodyPr/>
          <a:lstStyle/>
          <a:p>
            <a:r>
              <a:rPr lang="en-IN" sz="2800" b="1" dirty="0">
                <a:latin typeface="Times New Roman" panose="02020603050405020304" pitchFamily="18" charset="0"/>
                <a:cs typeface="Times New Roman" panose="02020603050405020304" pitchFamily="18" charset="0"/>
              </a:rPr>
              <a:t>Gantt Chart:</a:t>
            </a:r>
            <a:endParaRPr lang="en-IN" b="1" dirty="0"/>
          </a:p>
        </p:txBody>
      </p:sp>
      <p:sp>
        <p:nvSpPr>
          <p:cNvPr id="14" name="Content Placeholder 2"/>
          <p:cNvSpPr>
            <a:spLocks noGrp="1"/>
          </p:cNvSpPr>
          <p:nvPr>
            <p:ph idx="1"/>
          </p:nvPr>
        </p:nvSpPr>
        <p:spPr>
          <a:xfrm>
            <a:off x="914400" y="2362200"/>
            <a:ext cx="7391400" cy="3995738"/>
          </a:xfrm>
        </p:spPr>
        <p:txBody>
          <a:bodyPr>
            <a:normAutofit/>
          </a:bodyPr>
          <a:lstStyle/>
          <a:p>
            <a:pPr marL="0" indent="0">
              <a:buNone/>
            </a:pPr>
            <a:endParaRPr lang="en-IN" sz="2000" dirty="0"/>
          </a:p>
          <a:p>
            <a:endParaRPr lang="en-IN" sz="2000" dirty="0"/>
          </a:p>
          <a:p>
            <a:pPr marL="0" indent="0">
              <a:buNone/>
            </a:pPr>
            <a:endParaRPr lang="en-IN" sz="20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938007"/>
            <a:ext cx="8229600" cy="445292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6" name="Title 5"/>
          <p:cNvSpPr>
            <a:spLocks noGrp="1"/>
          </p:cNvSpPr>
          <p:nvPr>
            <p:ph type="title"/>
          </p:nvPr>
        </p:nvSpPr>
        <p:spPr>
          <a:xfrm>
            <a:off x="628650" y="1308962"/>
            <a:ext cx="7886700" cy="5078850"/>
          </a:xfrm>
        </p:spPr>
        <p:txBody>
          <a:bodyPr>
            <a:normAutofit fontScale="90000"/>
          </a:bodyPr>
          <a:lstStyle/>
          <a:p>
            <a:r>
              <a:rPr lang="en-US" sz="2000" dirty="0">
                <a:latin typeface="Times New Roman" panose="02020603050405020304" pitchFamily="18" charset="0"/>
                <a:cs typeface="Times New Roman" panose="02020603050405020304" pitchFamily="18" charset="0"/>
              </a:rPr>
              <a:t>[1] Digital Image Processing – “Gonzalez and Woods";</a:t>
            </a:r>
            <a:br>
              <a:rPr lang="en-US" sz="2000" dirty="0">
                <a:latin typeface="Times New Roman" panose="02020603050405020304" pitchFamily="18" charset="0"/>
                <a:cs typeface="Times New Roman" panose="02020603050405020304" pitchFamily="18" charset="0"/>
              </a:rPr>
            </a:b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[2] "Fundamentals of Digital Image Processing - A.K. Jain“.</a:t>
            </a:r>
            <a:br>
              <a:rPr lang="en-US" sz="2000" dirty="0">
                <a:latin typeface="Times New Roman" panose="02020603050405020304" pitchFamily="18" charset="0"/>
                <a:cs typeface="Times New Roman" panose="02020603050405020304" pitchFamily="18" charset="0"/>
              </a:rPr>
            </a:b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[3] </a:t>
            </a:r>
            <a:r>
              <a:rPr lang="en-US" sz="2000" dirty="0">
                <a:latin typeface="Times New Roman" panose="02020603050405020304" pitchFamily="18" charset="0"/>
                <a:cs typeface="Times New Roman" panose="02020603050405020304" pitchFamily="18" charset="0"/>
                <a:sym typeface="+mn-ea"/>
              </a:rPr>
              <a:t>MP Nkosi , GP Hancke and RMA dos Santos</a:t>
            </a:r>
            <a:br>
              <a:rPr lang="en-US" sz="2000" dirty="0">
                <a:latin typeface="Times New Roman" panose="02020603050405020304" pitchFamily="18" charset="0"/>
                <a:cs typeface="Times New Roman" panose="02020603050405020304" pitchFamily="18" charset="0"/>
                <a:sym typeface="+mn-ea"/>
              </a:rPr>
            </a:br>
            <a:r>
              <a:rPr lang="en-US" sz="2000" dirty="0">
                <a:latin typeface="Times New Roman" panose="02020603050405020304" pitchFamily="18" charset="0"/>
                <a:cs typeface="Times New Roman" panose="02020603050405020304" pitchFamily="18" charset="0"/>
                <a:sym typeface="+mn-ea"/>
              </a:rPr>
              <a:t>         “Autonomous Pedestrian Detection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sym typeface="+mn-ea"/>
              </a:rPr>
              <a:t>2015 IEEE,</a:t>
            </a:r>
            <a:r>
              <a:rPr lang="en-US" sz="2000" dirty="0">
                <a:latin typeface="Times New Roman" panose="02020603050405020304" pitchFamily="18" charset="0"/>
                <a:cs typeface="Times New Roman" panose="02020603050405020304" pitchFamily="18" charset="0"/>
                <a:sym typeface="+mn-ea"/>
              </a:rPr>
              <a:t> MP Nkosi , GP Hancke and RMA dos Santos”.</a:t>
            </a:r>
            <a:br>
              <a:rPr lang="en-US" sz="2000" dirty="0">
                <a:latin typeface="Times New Roman" panose="02020603050405020304" pitchFamily="18" charset="0"/>
                <a:cs typeface="Times New Roman" panose="02020603050405020304" pitchFamily="18" charset="0"/>
                <a:sym typeface="+mn-ea"/>
              </a:rPr>
            </a:br>
            <a:br>
              <a:rPr lang="en-US" sz="2000" dirty="0">
                <a:latin typeface="Times New Roman" panose="02020603050405020304" pitchFamily="18" charset="0"/>
                <a:cs typeface="Times New Roman" panose="02020603050405020304" pitchFamily="18" charset="0"/>
                <a:sym typeface="+mn-ea"/>
              </a:rPr>
            </a:br>
            <a:r>
              <a:rPr lang="en-US" sz="2000" dirty="0">
                <a:latin typeface="Times New Roman" panose="02020603050405020304" pitchFamily="18" charset="0"/>
                <a:cs typeface="Times New Roman" panose="02020603050405020304" pitchFamily="18" charset="0"/>
                <a:sym typeface="+mn-ea"/>
              </a:rPr>
              <a:t>[4]   </a:t>
            </a:r>
            <a:r>
              <a:rPr lang="en-US" sz="2000" dirty="0" err="1">
                <a:latin typeface="Times New Roman" panose="02020603050405020304" pitchFamily="18" charset="0"/>
                <a:cs typeface="Times New Roman" panose="02020603050405020304" pitchFamily="18" charset="0"/>
              </a:rPr>
              <a:t>Zhiheng</a:t>
            </a:r>
            <a:r>
              <a:rPr lang="en-US" sz="2000" dirty="0">
                <a:latin typeface="Times New Roman" panose="02020603050405020304" pitchFamily="18" charset="0"/>
                <a:cs typeface="Times New Roman" panose="02020603050405020304" pitchFamily="18" charset="0"/>
              </a:rPr>
              <a:t> Yang, Jun Li, and </a:t>
            </a:r>
            <a:r>
              <a:rPr lang="en-US" sz="2000" dirty="0" err="1">
                <a:latin typeface="Times New Roman" panose="02020603050405020304" pitchFamily="18" charset="0"/>
                <a:cs typeface="Times New Roman" panose="02020603050405020304" pitchFamily="18" charset="0"/>
              </a:rPr>
              <a:t>Huiyun</a:t>
            </a:r>
            <a:r>
              <a:rPr lang="en-US" sz="2000" dirty="0">
                <a:latin typeface="Times New Roman" panose="02020603050405020304" pitchFamily="18" charset="0"/>
                <a:cs typeface="Times New Roman" panose="02020603050405020304" pitchFamily="18" charset="0"/>
              </a:rPr>
              <a:t> Li, Member, IEEE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“Real-time Pedestrian and Vehicle Detection for Autonomous Driving”</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2018 IEEE Intelligent Vehicles Symposium (IV)</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Changshu, Suzhou, China, June 26-30, 2018</a:t>
            </a:r>
            <a:br>
              <a:rPr lang="en-US" sz="2000" dirty="0">
                <a:latin typeface="Times New Roman" panose="02020603050405020304" pitchFamily="18" charset="0"/>
                <a:cs typeface="Times New Roman" panose="02020603050405020304" pitchFamily="18" charset="0"/>
              </a:rPr>
            </a:b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[5]     </a:t>
            </a:r>
            <a:r>
              <a:rPr lang="en-IN" sz="2000" dirty="0">
                <a:latin typeface="Times New Roman" panose="02020603050405020304" pitchFamily="18" charset="0"/>
                <a:cs typeface="Times New Roman" panose="02020603050405020304" pitchFamily="18" charset="0"/>
                <a:sym typeface="+mn-ea"/>
              </a:rPr>
              <a:t>Amal</a:t>
            </a:r>
            <a:r>
              <a:rPr lang="en-US" altLang="en-IN" sz="2000" dirty="0">
                <a:latin typeface="Times New Roman" panose="02020603050405020304" pitchFamily="18" charset="0"/>
                <a:cs typeface="Times New Roman" panose="02020603050405020304" pitchFamily="18" charset="0"/>
                <a:sym typeface="+mn-ea"/>
              </a:rPr>
              <a:t> </a:t>
            </a:r>
            <a:r>
              <a:rPr lang="en-IN" sz="2000" dirty="0" err="1">
                <a:latin typeface="Times New Roman" panose="02020603050405020304" pitchFamily="18" charset="0"/>
                <a:cs typeface="Times New Roman" panose="02020603050405020304" pitchFamily="18" charset="0"/>
                <a:sym typeface="+mn-ea"/>
              </a:rPr>
              <a:t>Hbaieb</a:t>
            </a:r>
            <a:r>
              <a:rPr lang="en-IN" sz="2000" dirty="0">
                <a:latin typeface="Times New Roman" panose="02020603050405020304" pitchFamily="18" charset="0"/>
                <a:cs typeface="Times New Roman" panose="02020603050405020304" pitchFamily="18" charset="0"/>
                <a:sym typeface="+mn-ea"/>
              </a:rPr>
              <a:t> ,</a:t>
            </a:r>
            <a:r>
              <a:rPr lang="en-US" altLang="en-IN" sz="2000" dirty="0">
                <a:latin typeface="Times New Roman" panose="02020603050405020304" pitchFamily="18" charset="0"/>
                <a:cs typeface="Times New Roman" panose="02020603050405020304" pitchFamily="18" charset="0"/>
                <a:sym typeface="+mn-ea"/>
              </a:rPr>
              <a:t> </a:t>
            </a:r>
            <a:r>
              <a:rPr lang="en-IN" sz="2000" dirty="0" err="1">
                <a:latin typeface="Times New Roman" panose="02020603050405020304" pitchFamily="18" charset="0"/>
                <a:cs typeface="Times New Roman" panose="02020603050405020304" pitchFamily="18" charset="0"/>
                <a:sym typeface="+mn-ea"/>
              </a:rPr>
              <a:t>JiheneRezgui</a:t>
            </a:r>
            <a:r>
              <a:rPr lang="en-US" altLang="en-IN" sz="2000" dirty="0">
                <a:latin typeface="Times New Roman" panose="02020603050405020304" pitchFamily="18" charset="0"/>
                <a:cs typeface="Times New Roman" panose="02020603050405020304" pitchFamily="18" charset="0"/>
                <a:sym typeface="+mn-ea"/>
              </a:rPr>
              <a:t> </a:t>
            </a:r>
            <a:r>
              <a:rPr lang="en-IN" sz="2000" dirty="0">
                <a:latin typeface="Times New Roman" panose="02020603050405020304" pitchFamily="18" charset="0"/>
                <a:cs typeface="Times New Roman" panose="02020603050405020304" pitchFamily="18" charset="0"/>
                <a:sym typeface="+mn-ea"/>
              </a:rPr>
              <a:t>, </a:t>
            </a:r>
            <a:r>
              <a:rPr lang="en-IN" sz="2000" dirty="0" err="1">
                <a:latin typeface="Times New Roman" panose="02020603050405020304" pitchFamily="18" charset="0"/>
                <a:cs typeface="Times New Roman" panose="02020603050405020304" pitchFamily="18" charset="0"/>
                <a:sym typeface="+mn-ea"/>
              </a:rPr>
              <a:t>Lamia</a:t>
            </a:r>
            <a:r>
              <a:rPr lang="en-IN" sz="2000" dirty="0">
                <a:latin typeface="Times New Roman" panose="02020603050405020304" pitchFamily="18" charset="0"/>
                <a:cs typeface="Times New Roman" panose="02020603050405020304" pitchFamily="18" charset="0"/>
                <a:sym typeface="+mn-ea"/>
              </a:rPr>
              <a:t> </a:t>
            </a:r>
            <a:r>
              <a:rPr lang="en-IN" sz="2000" dirty="0" err="1">
                <a:latin typeface="Times New Roman" panose="02020603050405020304" pitchFamily="18" charset="0"/>
                <a:cs typeface="Times New Roman" panose="02020603050405020304" pitchFamily="18" charset="0"/>
                <a:sym typeface="+mn-ea"/>
              </a:rPr>
              <a:t>Chaari</a:t>
            </a:r>
            <a:r>
              <a:rPr lang="en-IN" sz="2000" dirty="0">
                <a:latin typeface="Times New Roman" panose="02020603050405020304" pitchFamily="18" charset="0"/>
                <a:cs typeface="Times New Roman" panose="02020603050405020304" pitchFamily="18" charset="0"/>
                <a:sym typeface="+mn-ea"/>
              </a:rPr>
              <a:t> </a:t>
            </a:r>
            <a:r>
              <a:rPr lang="en-US" altLang="en-IN" sz="2000" dirty="0">
                <a:latin typeface="Times New Roman" panose="02020603050405020304" pitchFamily="18" charset="0"/>
                <a:cs typeface="Times New Roman" panose="02020603050405020304" pitchFamily="18" charset="0"/>
                <a:sym typeface="+mn-ea"/>
              </a:rPr>
              <a:t>.</a:t>
            </a:r>
            <a:r>
              <a:rPr lang="en-IN" sz="2000" dirty="0">
                <a:latin typeface="Times New Roman" panose="02020603050405020304" pitchFamily="18" charset="0"/>
                <a:cs typeface="Times New Roman" panose="02020603050405020304" pitchFamily="18" charset="0"/>
                <a:sym typeface="+mn-ea"/>
              </a:rPr>
              <a:t> </a:t>
            </a:r>
            <a:br>
              <a:rPr lang="en-IN" sz="2000" dirty="0">
                <a:latin typeface="Times New Roman" panose="02020603050405020304" pitchFamily="18" charset="0"/>
                <a:cs typeface="Times New Roman" panose="02020603050405020304" pitchFamily="18" charset="0"/>
                <a:sym typeface="+mn-ea"/>
              </a:rPr>
            </a:br>
            <a:r>
              <a:rPr lang="en-IN" sz="2000" dirty="0">
                <a:latin typeface="Times New Roman" panose="02020603050405020304" pitchFamily="18" charset="0"/>
                <a:cs typeface="Times New Roman" panose="02020603050405020304" pitchFamily="18" charset="0"/>
                <a:sym typeface="+mn-ea"/>
              </a:rPr>
              <a:t>            </a:t>
            </a:r>
            <a:r>
              <a:rPr lang="en-US" sz="2000" dirty="0">
                <a:latin typeface="Times New Roman" panose="02020603050405020304" pitchFamily="18" charset="0"/>
                <a:cs typeface="Times New Roman" panose="02020603050405020304" pitchFamily="18" charset="0"/>
              </a:rPr>
              <a:t>“</a:t>
            </a:r>
            <a:r>
              <a:rPr lang="en-IN" sz="2000" dirty="0">
                <a:latin typeface="Times New Roman" panose="02020603050405020304" pitchFamily="18" charset="0"/>
                <a:cs typeface="Times New Roman" panose="02020603050405020304" pitchFamily="18" charset="0"/>
                <a:sym typeface="+mn-ea"/>
              </a:rPr>
              <a:t>Pedestrian Detection for Autonomous Driving within</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sym typeface="+mn-ea"/>
              </a:rPr>
              <a:t>Cooperative Communication System.”</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sym typeface="+mn-ea"/>
              </a:rPr>
              <a:t>2019 IEEE Wireless Communications and Networking Conference (WCNC)</a:t>
            </a:r>
            <a:br>
              <a:rPr lang="en-IN" sz="2000" dirty="0">
                <a:latin typeface="Times New Roman" panose="02020603050405020304" pitchFamily="18" charset="0"/>
                <a:cs typeface="Times New Roman" panose="02020603050405020304" pitchFamily="18" charset="0"/>
                <a:sym typeface="+mn-ea"/>
              </a:rPr>
            </a:br>
            <a:r>
              <a:rPr lang="en-IN" sz="2000" dirty="0">
                <a:latin typeface="Times New Roman" panose="02020603050405020304" pitchFamily="18" charset="0"/>
                <a:cs typeface="Times New Roman" panose="02020603050405020304" pitchFamily="18" charset="0"/>
                <a:sym typeface="+mn-ea"/>
              </a:rPr>
              <a:t>       </a:t>
            </a:r>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
        <p:nvSpPr>
          <p:cNvPr id="2" name="Date Placeholder 1"/>
          <p:cNvSpPr>
            <a:spLocks noGrp="1"/>
          </p:cNvSpPr>
          <p:nvPr>
            <p:ph type="dt" sz="half" idx="10"/>
          </p:nvPr>
        </p:nvSpPr>
        <p:spPr>
          <a:xfrm>
            <a:off x="533400" y="6523037"/>
            <a:ext cx="20574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028950" y="6558887"/>
            <a:ext cx="3086100"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endParaRPr lang="en-US" sz="1200" b="1" dirty="0">
              <a:solidFill>
                <a:schemeClr val="tx1"/>
              </a:solidFill>
              <a:latin typeface="Times New Roman" panose="02020603050405020304" pitchFamily="18" charset="0"/>
              <a:cs typeface="Times New Roman" panose="02020603050405020304" pitchFamily="18" charset="0"/>
            </a:endParaRPr>
          </a:p>
        </p:txBody>
      </p:sp>
      <p:sp>
        <p:nvSpPr>
          <p:cNvPr id="9" name="Slide Number Placeholder 8"/>
          <p:cNvSpPr>
            <a:spLocks noGrp="1"/>
          </p:cNvSpPr>
          <p:nvPr>
            <p:ph type="sldNum" sz="quarter" idx="12"/>
          </p:nvPr>
        </p:nvSpPr>
        <p:spPr>
          <a:xfrm>
            <a:off x="6477000" y="6492875"/>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11</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5" name="Rectangle 4"/>
          <p:cNvSpPr/>
          <p:nvPr/>
        </p:nvSpPr>
        <p:spPr>
          <a:xfrm>
            <a:off x="475116" y="830239"/>
            <a:ext cx="1730345" cy="492443"/>
          </a:xfrm>
          <a:prstGeom prst="rect">
            <a:avLst/>
          </a:prstGeom>
        </p:spPr>
        <p:txBody>
          <a:bodyPr wrap="none">
            <a:spAutoFit/>
          </a:bodyPr>
          <a:lstStyle/>
          <a:p>
            <a:pPr algn="ctr"/>
            <a:r>
              <a:rPr lang="en-IN" sz="2600" b="1" dirty="0">
                <a:latin typeface="Times New Roman" panose="02020603050405020304" pitchFamily="18" charset="0"/>
                <a:cs typeface="Times New Roman" panose="02020603050405020304" pitchFamily="18" charset="0"/>
              </a:rPr>
              <a:t>References</a:t>
            </a:r>
            <a:endParaRPr lang="en-US" sz="2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endParaRPr lang="en-US" sz="1200" b="1" dirty="0">
              <a:solidFill>
                <a:schemeClr val="tx1"/>
              </a:solidFill>
              <a:latin typeface="Times New Roman" panose="02020603050405020304" pitchFamily="18" charset="0"/>
              <a:cs typeface="Times New Roman" panose="02020603050405020304" pitchFamily="18" charset="0"/>
            </a:endParaRPr>
          </a:p>
        </p:txBody>
      </p:sp>
      <p:sp>
        <p:nvSpPr>
          <p:cNvPr id="5" name="Rectangle 4"/>
          <p:cNvSpPr/>
          <p:nvPr/>
        </p:nvSpPr>
        <p:spPr>
          <a:xfrm>
            <a:off x="2362200" y="2664065"/>
            <a:ext cx="3810000" cy="707886"/>
          </a:xfrm>
          <a:prstGeom prst="rect">
            <a:avLst/>
          </a:prstGeom>
        </p:spPr>
        <p:txBody>
          <a:bodyPr wrap="square">
            <a:spAutoFit/>
          </a:bodyPr>
          <a:lstStyle/>
          <a:p>
            <a:pPr algn="ctr"/>
            <a:r>
              <a:rPr lang="en-IN" sz="4000" b="1" dirty="0">
                <a:latin typeface="Times New Roman" panose="02020603050405020304" pitchFamily="18" charset="0"/>
                <a:cs typeface="Times New Roman" panose="02020603050405020304" pitchFamily="18" charset="0"/>
              </a:rPr>
              <a:t>     Thank You</a:t>
            </a:r>
            <a:endParaRPr lang="en-US" sz="4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6096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0866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endParaRPr lang="en-US" sz="1200" b="1" dirty="0">
              <a:solidFill>
                <a:schemeClr val="tx1"/>
              </a:solidFill>
              <a:latin typeface="Times New Roman" panose="02020603050405020304" pitchFamily="18" charset="0"/>
              <a:cs typeface="Times New Roman" panose="02020603050405020304" pitchFamily="18" charset="0"/>
            </a:endParaRPr>
          </a:p>
        </p:txBody>
      </p:sp>
      <p:sp>
        <p:nvSpPr>
          <p:cNvPr id="9" name="Slide Number Placeholder 8"/>
          <p:cNvSpPr>
            <a:spLocks noGrp="1"/>
          </p:cNvSpPr>
          <p:nvPr>
            <p:ph type="sldNum" sz="quarter" idx="12"/>
          </p:nvPr>
        </p:nvSpPr>
        <p:spPr>
          <a:xfrm>
            <a:off x="7010400" y="65736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1</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4" name="Rectangle 13"/>
          <p:cNvSpPr/>
          <p:nvPr/>
        </p:nvSpPr>
        <p:spPr>
          <a:xfrm>
            <a:off x="396020" y="914400"/>
            <a:ext cx="1640840" cy="891540"/>
          </a:xfrm>
          <a:prstGeom prst="rect">
            <a:avLst/>
          </a:prstGeom>
        </p:spPr>
        <p:txBody>
          <a:bodyPr wrap="none">
            <a:spAutoFit/>
          </a:bodyPr>
          <a:lstStyle/>
          <a:p>
            <a:pPr algn="ctr"/>
            <a:r>
              <a:rPr lang="en-IN" sz="2600" b="1" dirty="0">
                <a:latin typeface="Times New Roman" panose="02020603050405020304" pitchFamily="18" charset="0"/>
                <a:cs typeface="Times New Roman" panose="02020603050405020304" pitchFamily="18" charset="0"/>
              </a:rPr>
              <a:t>Contents</a:t>
            </a:r>
            <a:r>
              <a:rPr lang="en-US" altLang="en-IN" sz="2600" b="1" dirty="0">
                <a:latin typeface="Times New Roman" panose="02020603050405020304" pitchFamily="18" charset="0"/>
                <a:cs typeface="Times New Roman" panose="02020603050405020304" pitchFamily="18" charset="0"/>
              </a:rPr>
              <a:t> :</a:t>
            </a:r>
            <a:endParaRPr lang="en-US" altLang="en-IN" sz="2600" b="1" dirty="0">
              <a:latin typeface="Times New Roman" panose="02020603050405020304" pitchFamily="18" charset="0"/>
              <a:cs typeface="Times New Roman" panose="02020603050405020304" pitchFamily="18" charset="0"/>
            </a:endParaRPr>
          </a:p>
          <a:p>
            <a:pPr algn="ctr"/>
            <a:endParaRPr lang="en-US" altLang="en-IN" sz="2600" b="1" dirty="0">
              <a:latin typeface="Times New Roman" panose="02020603050405020304" pitchFamily="18" charset="0"/>
              <a:cs typeface="Times New Roman" panose="02020603050405020304" pitchFamily="18" charset="0"/>
            </a:endParaRPr>
          </a:p>
        </p:txBody>
      </p:sp>
      <p:sp>
        <p:nvSpPr>
          <p:cNvPr id="10" name="Rectangle 13"/>
          <p:cNvSpPr/>
          <p:nvPr/>
        </p:nvSpPr>
        <p:spPr>
          <a:xfrm>
            <a:off x="396020" y="1676400"/>
            <a:ext cx="4129657" cy="4093428"/>
          </a:xfrm>
          <a:prstGeom prst="rect">
            <a:avLst/>
          </a:prstGeom>
        </p:spPr>
        <p:txBody>
          <a:bodyPr wrap="none">
            <a:spAutoFit/>
          </a:bodyPr>
          <a:lstStyle/>
          <a:p>
            <a:pPr marL="514350" indent="-514350" algn="l">
              <a:buFont typeface="Wingdings" panose="05000000000000000000" pitchFamily="2" charset="2"/>
              <a:buChar char="q"/>
            </a:pPr>
            <a:r>
              <a:rPr lang="en-US" sz="2600" dirty="0">
                <a:latin typeface="Times New Roman" panose="02020603050405020304" pitchFamily="18" charset="0"/>
                <a:cs typeface="Times New Roman" panose="02020603050405020304" pitchFamily="18" charset="0"/>
              </a:rPr>
              <a:t>Introduction</a:t>
            </a:r>
            <a:endParaRPr lang="en-US" sz="2600" dirty="0">
              <a:latin typeface="Times New Roman" panose="02020603050405020304" pitchFamily="18" charset="0"/>
              <a:cs typeface="Times New Roman" panose="02020603050405020304" pitchFamily="18" charset="0"/>
            </a:endParaRPr>
          </a:p>
          <a:p>
            <a:pPr marL="457200" indent="-457200" algn="l">
              <a:buFont typeface="Wingdings" panose="05000000000000000000" pitchFamily="2" charset="2"/>
              <a:buChar char="q"/>
            </a:pPr>
            <a:r>
              <a:rPr lang="en-IN" altLang="en-US" sz="2600" dirty="0">
                <a:latin typeface="Times New Roman" panose="02020603050405020304" pitchFamily="18" charset="0"/>
                <a:cs typeface="Times New Roman" panose="02020603050405020304" pitchFamily="18" charset="0"/>
              </a:rPr>
              <a:t>Need</a:t>
            </a:r>
            <a:r>
              <a:rPr lang="en-US" sz="2600" dirty="0">
                <a:latin typeface="Times New Roman" panose="02020603050405020304" pitchFamily="18" charset="0"/>
                <a:cs typeface="Times New Roman" panose="02020603050405020304" pitchFamily="18" charset="0"/>
              </a:rPr>
              <a:t> Statement </a:t>
            </a:r>
            <a:endParaRPr lang="en-US" sz="2600" dirty="0">
              <a:latin typeface="Times New Roman" panose="02020603050405020304" pitchFamily="18" charset="0"/>
              <a:cs typeface="Times New Roman" panose="02020603050405020304" pitchFamily="18" charset="0"/>
            </a:endParaRPr>
          </a:p>
          <a:p>
            <a:pPr marL="514350" indent="-514350" algn="l">
              <a:buFont typeface="Wingdings" panose="05000000000000000000" pitchFamily="2" charset="2"/>
              <a:buChar char="q"/>
            </a:pPr>
            <a:r>
              <a:rPr lang="en-IN" altLang="en-US" sz="2600" dirty="0">
                <a:latin typeface="Times New Roman" panose="02020603050405020304" pitchFamily="18" charset="0"/>
                <a:cs typeface="Times New Roman" panose="02020603050405020304" pitchFamily="18" charset="0"/>
              </a:rPr>
              <a:t>Problem </a:t>
            </a:r>
            <a:r>
              <a:rPr lang="en-US" sz="2600" dirty="0">
                <a:latin typeface="Times New Roman" panose="02020603050405020304" pitchFamily="18" charset="0"/>
                <a:cs typeface="Times New Roman" panose="02020603050405020304" pitchFamily="18" charset="0"/>
              </a:rPr>
              <a:t> Statement </a:t>
            </a:r>
            <a:endParaRPr lang="en-US" sz="2600" dirty="0">
              <a:latin typeface="Times New Roman" panose="02020603050405020304" pitchFamily="18" charset="0"/>
              <a:cs typeface="Times New Roman" panose="02020603050405020304" pitchFamily="18" charset="0"/>
            </a:endParaRPr>
          </a:p>
          <a:p>
            <a:pPr marL="514350" indent="-514350" algn="l">
              <a:buFont typeface="Wingdings" panose="05000000000000000000" pitchFamily="2" charset="2"/>
              <a:buChar char="q"/>
            </a:pPr>
            <a:r>
              <a:rPr lang="en-US" sz="2600" dirty="0">
                <a:latin typeface="Times New Roman" panose="02020603050405020304" pitchFamily="18" charset="0"/>
                <a:cs typeface="Times New Roman" panose="02020603050405020304" pitchFamily="18" charset="0"/>
              </a:rPr>
              <a:t>Literature Sur</a:t>
            </a:r>
            <a:r>
              <a:rPr lang="en-IN" altLang="en-US" sz="2600" dirty="0">
                <a:latin typeface="Times New Roman" panose="02020603050405020304" pitchFamily="18" charset="0"/>
                <a:cs typeface="Times New Roman" panose="02020603050405020304" pitchFamily="18" charset="0"/>
              </a:rPr>
              <a:t>v</a:t>
            </a:r>
            <a:r>
              <a:rPr lang="en-US" sz="2600" dirty="0" err="1">
                <a:latin typeface="Times New Roman" panose="02020603050405020304" pitchFamily="18" charset="0"/>
                <a:cs typeface="Times New Roman" panose="02020603050405020304" pitchFamily="18" charset="0"/>
              </a:rPr>
              <a:t>ey</a:t>
            </a:r>
            <a:endParaRPr lang="en-US" sz="2600" dirty="0">
              <a:latin typeface="Times New Roman" panose="02020603050405020304" pitchFamily="18" charset="0"/>
              <a:cs typeface="Times New Roman" panose="02020603050405020304" pitchFamily="18" charset="0"/>
            </a:endParaRPr>
          </a:p>
          <a:p>
            <a:pPr marL="514350" indent="-514350" algn="l">
              <a:buFont typeface="Wingdings" panose="05000000000000000000" pitchFamily="2" charset="2"/>
              <a:buChar char="q"/>
            </a:pPr>
            <a:r>
              <a:rPr lang="en-US" sz="2600" dirty="0">
                <a:latin typeface="Times New Roman" panose="02020603050405020304" pitchFamily="18" charset="0"/>
                <a:cs typeface="Times New Roman" panose="02020603050405020304" pitchFamily="18" charset="0"/>
              </a:rPr>
              <a:t>Multiple Solution</a:t>
            </a:r>
            <a:endParaRPr lang="en-US" sz="2600" dirty="0">
              <a:latin typeface="Times New Roman" panose="02020603050405020304" pitchFamily="18" charset="0"/>
              <a:cs typeface="Times New Roman" panose="02020603050405020304" pitchFamily="18" charset="0"/>
            </a:endParaRPr>
          </a:p>
          <a:p>
            <a:pPr marL="514350" indent="-514350" algn="l">
              <a:buFont typeface="Wingdings" panose="05000000000000000000" pitchFamily="2" charset="2"/>
              <a:buChar char="q"/>
            </a:pPr>
            <a:r>
              <a:rPr lang="en-US" sz="2600" dirty="0">
                <a:latin typeface="Times New Roman" panose="02020603050405020304" pitchFamily="18" charset="0"/>
                <a:cs typeface="Times New Roman" panose="02020603050405020304" pitchFamily="18" charset="0"/>
              </a:rPr>
              <a:t>Functional block diagram</a:t>
            </a:r>
            <a:endParaRPr lang="en-US" sz="2600" dirty="0">
              <a:latin typeface="Times New Roman" panose="02020603050405020304" pitchFamily="18" charset="0"/>
              <a:cs typeface="Times New Roman" panose="02020603050405020304" pitchFamily="18" charset="0"/>
            </a:endParaRPr>
          </a:p>
          <a:p>
            <a:pPr marL="514350" indent="-514350" algn="l">
              <a:buFont typeface="Wingdings" panose="05000000000000000000" pitchFamily="2" charset="2"/>
              <a:buChar char="q"/>
            </a:pPr>
            <a:r>
              <a:rPr lang="en-US" sz="2600" dirty="0">
                <a:latin typeface="Times New Roman" panose="02020603050405020304" pitchFamily="18" charset="0"/>
                <a:cs typeface="Times New Roman" panose="02020603050405020304" pitchFamily="18" charset="0"/>
              </a:rPr>
              <a:t>Dataset /Data Acquisition</a:t>
            </a:r>
            <a:endParaRPr lang="en-US" sz="2600" dirty="0">
              <a:latin typeface="Times New Roman" panose="02020603050405020304" pitchFamily="18" charset="0"/>
              <a:cs typeface="Times New Roman" panose="02020603050405020304" pitchFamily="18" charset="0"/>
            </a:endParaRPr>
          </a:p>
          <a:p>
            <a:pPr marL="514350" indent="-514350" algn="l">
              <a:buFont typeface="Wingdings" panose="05000000000000000000" pitchFamily="2" charset="2"/>
              <a:buChar char="q"/>
            </a:pPr>
            <a:r>
              <a:rPr lang="en-US" sz="2600" dirty="0">
                <a:latin typeface="Times New Roman" panose="02020603050405020304" pitchFamily="18" charset="0"/>
                <a:cs typeface="Times New Roman" panose="02020603050405020304" pitchFamily="18" charset="0"/>
              </a:rPr>
              <a:t>Gantt Chart</a:t>
            </a:r>
            <a:endParaRPr lang="en-US" sz="2600" dirty="0">
              <a:latin typeface="Times New Roman" panose="02020603050405020304" pitchFamily="18" charset="0"/>
              <a:cs typeface="Times New Roman" panose="02020603050405020304" pitchFamily="18" charset="0"/>
            </a:endParaRPr>
          </a:p>
          <a:p>
            <a:pPr marL="514350" indent="-514350" algn="l">
              <a:buFont typeface="Wingdings" panose="05000000000000000000" pitchFamily="2" charset="2"/>
              <a:buChar char="q"/>
            </a:pPr>
            <a:r>
              <a:rPr lang="en-US" sz="2600" dirty="0">
                <a:latin typeface="Times New Roman" panose="02020603050405020304" pitchFamily="18" charset="0"/>
                <a:cs typeface="Times New Roman" panose="02020603050405020304" pitchFamily="18" charset="0"/>
              </a:rPr>
              <a:t>References</a:t>
            </a:r>
            <a:endParaRPr lang="en-US" sz="2600" dirty="0">
              <a:latin typeface="Times New Roman" panose="02020603050405020304" pitchFamily="18" charset="0"/>
              <a:cs typeface="Times New Roman" panose="02020603050405020304" pitchFamily="18" charset="0"/>
            </a:endParaRPr>
          </a:p>
          <a:p>
            <a:pPr marL="514350" indent="-514350" algn="l"/>
            <a:endParaRPr lang="en-US" sz="2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304800" y="6553201"/>
            <a:ext cx="20574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2876550" y="6569076"/>
            <a:ext cx="3086100"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endParaRPr lang="en-US" sz="1200" b="1" dirty="0">
              <a:solidFill>
                <a:schemeClr val="tx1"/>
              </a:solidFill>
              <a:latin typeface="Times New Roman" panose="02020603050405020304" pitchFamily="18" charset="0"/>
              <a:cs typeface="Times New Roman" panose="02020603050405020304" pitchFamily="18" charset="0"/>
            </a:endParaRPr>
          </a:p>
        </p:txBody>
      </p:sp>
      <p:sp>
        <p:nvSpPr>
          <p:cNvPr id="9" name="Slide Number Placeholder 8"/>
          <p:cNvSpPr>
            <a:spLocks noGrp="1"/>
          </p:cNvSpPr>
          <p:nvPr>
            <p:ph type="sldNum" sz="quarter" idx="12"/>
          </p:nvPr>
        </p:nvSpPr>
        <p:spPr>
          <a:xfrm>
            <a:off x="6836410" y="6553200"/>
            <a:ext cx="2154555"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2</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4" name="Rectangle 13"/>
          <p:cNvSpPr/>
          <p:nvPr/>
        </p:nvSpPr>
        <p:spPr>
          <a:xfrm>
            <a:off x="463894" y="914400"/>
            <a:ext cx="1994841" cy="492443"/>
          </a:xfrm>
          <a:prstGeom prst="rect">
            <a:avLst/>
          </a:prstGeom>
        </p:spPr>
        <p:txBody>
          <a:bodyPr wrap="none">
            <a:spAutoFit/>
          </a:bodyPr>
          <a:lstStyle/>
          <a:p>
            <a:pPr algn="ctr"/>
            <a:r>
              <a:rPr lang="en-IN" sz="2600" b="1" dirty="0">
                <a:latin typeface="Times New Roman" panose="02020603050405020304" pitchFamily="18" charset="0"/>
                <a:cs typeface="Times New Roman" panose="02020603050405020304" pitchFamily="18" charset="0"/>
              </a:rPr>
              <a:t>Introduction</a:t>
            </a:r>
            <a:endParaRPr lang="en-US" sz="2600" dirty="0"/>
          </a:p>
        </p:txBody>
      </p:sp>
      <p:sp>
        <p:nvSpPr>
          <p:cNvPr id="5" name="Rectangle 4"/>
          <p:cNvSpPr/>
          <p:nvPr/>
        </p:nvSpPr>
        <p:spPr>
          <a:xfrm>
            <a:off x="381000" y="1600200"/>
            <a:ext cx="8228965" cy="4092575"/>
          </a:xfrm>
          <a:prstGeom prst="rect">
            <a:avLst/>
          </a:prstGeom>
        </p:spPr>
        <p:txBody>
          <a:bodyPr wrap="square">
            <a:spAutoFit/>
          </a:bodyPr>
          <a:lstStyle/>
          <a:p>
            <a:r>
              <a:rPr lang="en-IN" altLang="en-US" sz="2000" dirty="0">
                <a:latin typeface="Times New Roman" panose="02020603050405020304" pitchFamily="18" charset="0"/>
                <a:cs typeface="Times New Roman" panose="02020603050405020304" pitchFamily="18" charset="0"/>
              </a:rPr>
              <a:t>W</a:t>
            </a:r>
            <a:r>
              <a:rPr lang="en-US" altLang="en-IN" sz="2000" dirty="0">
                <a:latin typeface="Times New Roman" panose="02020603050405020304" pitchFamily="18" charset="0"/>
                <a:cs typeface="Times New Roman" panose="02020603050405020304" pitchFamily="18" charset="0"/>
              </a:rPr>
              <a:t>hat is an </a:t>
            </a:r>
            <a:r>
              <a:rPr lang="en-US" altLang="en-IN" sz="2000" dirty="0" err="1">
                <a:latin typeface="Times New Roman" panose="02020603050405020304" pitchFamily="18" charset="0"/>
                <a:cs typeface="Times New Roman" panose="02020603050405020304" pitchFamily="18" charset="0"/>
              </a:rPr>
              <a:t>Autonom</a:t>
            </a:r>
            <a:r>
              <a:rPr lang="en-IN" altLang="en-US" sz="2000" dirty="0">
                <a:latin typeface="Times New Roman" panose="02020603050405020304" pitchFamily="18" charset="0"/>
                <a:cs typeface="Times New Roman" panose="02020603050405020304" pitchFamily="18" charset="0"/>
              </a:rPr>
              <a:t>o</a:t>
            </a:r>
            <a:r>
              <a:rPr lang="en-US" altLang="en-IN" sz="2000" dirty="0">
                <a:latin typeface="Times New Roman" panose="02020603050405020304" pitchFamily="18" charset="0"/>
                <a:cs typeface="Times New Roman" panose="02020603050405020304" pitchFamily="18" charset="0"/>
              </a:rPr>
              <a:t>us Vehicle?</a:t>
            </a:r>
            <a:endParaRPr lang="en-US" altLang="en-IN" sz="2000" dirty="0">
              <a:latin typeface="Times New Roman" panose="02020603050405020304" pitchFamily="18" charset="0"/>
              <a:cs typeface="Times New Roman" panose="02020603050405020304" pitchFamily="18" charset="0"/>
            </a:endParaRPr>
          </a:p>
          <a:p>
            <a:endParaRPr lang="en-US" altLang="en-IN" sz="2000" dirty="0">
              <a:latin typeface="Times New Roman" panose="02020603050405020304" pitchFamily="18" charset="0"/>
              <a:cs typeface="Times New Roman" panose="02020603050405020304" pitchFamily="18" charset="0"/>
            </a:endParaRPr>
          </a:p>
          <a:p>
            <a:r>
              <a:rPr lang="en-US" altLang="en-IN" sz="2000" dirty="0">
                <a:latin typeface="Times New Roman" panose="02020603050405020304" pitchFamily="18" charset="0"/>
                <a:cs typeface="Times New Roman" panose="02020603050405020304" pitchFamily="18" charset="0"/>
              </a:rPr>
              <a:t>An autonomous car is a vehicle that is capable of sensing its environment and moving safely with little or no human input</a:t>
            </a:r>
            <a:endParaRPr lang="en-US" altLang="en-IN" sz="2000" dirty="0">
              <a:latin typeface="Times New Roman" panose="02020603050405020304" pitchFamily="18" charset="0"/>
              <a:cs typeface="Times New Roman" panose="02020603050405020304" pitchFamily="18" charset="0"/>
            </a:endParaRPr>
          </a:p>
          <a:p>
            <a:r>
              <a:rPr lang="en-US" altLang="en-IN" sz="2000" dirty="0">
                <a:latin typeface="Times New Roman" panose="02020603050405020304" pitchFamily="18" charset="0"/>
                <a:cs typeface="Times New Roman" panose="02020603050405020304" pitchFamily="18" charset="0"/>
              </a:rPr>
              <a:t>Self-driving cars combine a variety of sensors to perceive their surroundings, such as radar, lidar, sonar, GPS etc.</a:t>
            </a:r>
            <a:endParaRPr lang="en-US" altLang="en-IN" sz="2000" dirty="0">
              <a:latin typeface="Times New Roman" panose="02020603050405020304" pitchFamily="18" charset="0"/>
              <a:cs typeface="Times New Roman" panose="02020603050405020304" pitchFamily="18" charset="0"/>
            </a:endParaRPr>
          </a:p>
          <a:p>
            <a:endParaRPr lang="en-US" altLang="en-IN" sz="2000" dirty="0">
              <a:latin typeface="Times New Roman" panose="02020603050405020304" pitchFamily="18" charset="0"/>
              <a:cs typeface="Times New Roman" panose="02020603050405020304" pitchFamily="18" charset="0"/>
            </a:endParaRPr>
          </a:p>
          <a:p>
            <a:r>
              <a:rPr lang="en-US" altLang="en-IN" sz="2000" dirty="0">
                <a:latin typeface="Times New Roman" panose="02020603050405020304" pitchFamily="18" charset="0"/>
                <a:cs typeface="Times New Roman" panose="02020603050405020304" pitchFamily="18" charset="0"/>
              </a:rPr>
              <a:t>Significance of Pedestrian Detection :</a:t>
            </a:r>
            <a:endParaRPr lang="en-US" altLang="en-IN" sz="2000" dirty="0">
              <a:latin typeface="Times New Roman" panose="02020603050405020304" pitchFamily="18" charset="0"/>
              <a:cs typeface="Times New Roman" panose="02020603050405020304" pitchFamily="18" charset="0"/>
            </a:endParaRPr>
          </a:p>
          <a:p>
            <a:endParaRPr lang="en-US" altLang="en-IN" sz="2000" dirty="0">
              <a:latin typeface="Times New Roman" panose="02020603050405020304" pitchFamily="18" charset="0"/>
              <a:cs typeface="Times New Roman" panose="02020603050405020304" pitchFamily="18" charset="0"/>
            </a:endParaRPr>
          </a:p>
          <a:p>
            <a:r>
              <a:rPr lang="en-US" altLang="en-IN" sz="2000" dirty="0">
                <a:latin typeface="Times New Roman" panose="02020603050405020304" pitchFamily="18" charset="0"/>
                <a:cs typeface="Times New Roman" panose="02020603050405020304" pitchFamily="18" charset="0"/>
              </a:rPr>
              <a:t>Pedestrian detection is an essential and significant task in an autonomous vehicle system. It has an obvious extension to autonomous applications due to potential for improving safety systems. Many car manufacturers are trying to implement these things in their car  e.g : Tesla,Mercedes etc.</a:t>
            </a:r>
            <a:endParaRPr lang="en-US" alt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457200" y="6553201"/>
            <a:ext cx="20574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2743200" y="6553201"/>
            <a:ext cx="3086100"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endParaRPr lang="en-US" sz="1200" b="1" dirty="0">
              <a:solidFill>
                <a:schemeClr val="tx1"/>
              </a:solidFill>
              <a:latin typeface="Times New Roman" panose="02020603050405020304" pitchFamily="18" charset="0"/>
              <a:cs typeface="Times New Roman" panose="02020603050405020304" pitchFamily="18" charset="0"/>
            </a:endParaRPr>
          </a:p>
        </p:txBody>
      </p:sp>
      <p:sp>
        <p:nvSpPr>
          <p:cNvPr id="9" name="Slide Number Placeholder 8"/>
          <p:cNvSpPr>
            <a:spLocks noGrp="1"/>
          </p:cNvSpPr>
          <p:nvPr>
            <p:ph type="sldNum" sz="quarter" idx="12"/>
          </p:nvPr>
        </p:nvSpPr>
        <p:spPr>
          <a:xfrm>
            <a:off x="6934200" y="6523356"/>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4</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5" name="Rectangle 4"/>
          <p:cNvSpPr/>
          <p:nvPr/>
        </p:nvSpPr>
        <p:spPr>
          <a:xfrm>
            <a:off x="152400" y="990600"/>
            <a:ext cx="8785860" cy="491490"/>
          </a:xfrm>
          <a:prstGeom prst="rect">
            <a:avLst/>
          </a:prstGeom>
        </p:spPr>
        <p:txBody>
          <a:bodyPr wrap="square">
            <a:spAutoFit/>
          </a:bodyPr>
          <a:lstStyle/>
          <a:p>
            <a:pPr algn="ctr"/>
            <a:r>
              <a:rPr lang="en-US" altLang="en-IN" sz="2600" b="1" dirty="0">
                <a:latin typeface="Times New Roman" panose="02020603050405020304" pitchFamily="18" charset="0"/>
                <a:cs typeface="Times New Roman" panose="02020603050405020304" pitchFamily="18" charset="0"/>
              </a:rPr>
              <a:t>Need</a:t>
            </a:r>
            <a:r>
              <a:rPr lang="en-IN" sz="2600" b="1" dirty="0">
                <a:latin typeface="Times New Roman" panose="02020603050405020304" pitchFamily="18" charset="0"/>
                <a:cs typeface="Times New Roman" panose="02020603050405020304" pitchFamily="18" charset="0"/>
              </a:rPr>
              <a:t> Statement</a:t>
            </a:r>
            <a:r>
              <a:rPr lang="en-US" sz="2600" b="1"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 </a:t>
            </a:r>
            <a:endParaRPr lang="en-US" sz="2600" dirty="0">
              <a:latin typeface="Times New Roman" panose="02020603050405020304" pitchFamily="18" charset="0"/>
              <a:cs typeface="Times New Roman" panose="02020603050405020304" pitchFamily="18" charset="0"/>
            </a:endParaRPr>
          </a:p>
        </p:txBody>
      </p:sp>
      <p:pic>
        <p:nvPicPr>
          <p:cNvPr id="6" name="Content Placeholder 5"/>
          <p:cNvPicPr>
            <a:picLocks noGrp="1" noChangeAspect="1"/>
          </p:cNvPicPr>
          <p:nvPr>
            <p:ph idx="1"/>
          </p:nvPr>
        </p:nvPicPr>
        <p:blipFill>
          <a:blip r:embed="rId2"/>
          <a:stretch>
            <a:fillRect/>
          </a:stretch>
        </p:blipFill>
        <p:spPr>
          <a:xfrm>
            <a:off x="7162800" y="4876800"/>
            <a:ext cx="1169670" cy="1218565"/>
          </a:xfrm>
          <a:prstGeom prst="rect">
            <a:avLst/>
          </a:prstGeom>
        </p:spPr>
      </p:pic>
      <p:sp>
        <p:nvSpPr>
          <p:cNvPr id="13" name="Text Box 12"/>
          <p:cNvSpPr txBox="1"/>
          <p:nvPr/>
        </p:nvSpPr>
        <p:spPr>
          <a:xfrm>
            <a:off x="686435" y="1758950"/>
            <a:ext cx="7774940" cy="2584450"/>
          </a:xfrm>
          <a:prstGeom prst="rect">
            <a:avLst/>
          </a:prstGeom>
          <a:noFill/>
        </p:spPr>
        <p:txBody>
          <a:bodyPr wrap="square" rtlCol="0" anchor="t">
            <a:spAutoFit/>
          </a:bodyPr>
          <a:lstStyle/>
          <a:p>
            <a:pPr algn="l"/>
            <a:endParaRPr lang="en-US" dirty="0">
              <a:latin typeface="Times New Roman" panose="02020603050405020304" pitchFamily="18" charset="0"/>
              <a:cs typeface="Times New Roman" panose="02020603050405020304" pitchFamily="18" charset="0"/>
            </a:endParaRPr>
          </a:p>
          <a:p>
            <a:pPr algn="l"/>
            <a:r>
              <a:rPr lang="en-US" dirty="0">
                <a:latin typeface="Times New Roman" panose="02020603050405020304" pitchFamily="18" charset="0"/>
                <a:cs typeface="Times New Roman" panose="02020603050405020304" pitchFamily="18" charset="0"/>
              </a:rPr>
              <a:t>The foundation of AV technology is effective detection. Before vehicles can understand and respond to their surroundings, they must be able to detect important road elements, including pedestrians.</a:t>
            </a:r>
            <a:endParaRPr lang="en-US" dirty="0">
              <a:latin typeface="Times New Roman" panose="02020603050405020304" pitchFamily="18" charset="0"/>
              <a:cs typeface="Times New Roman" panose="02020603050405020304" pitchFamily="18" charset="0"/>
            </a:endParaRPr>
          </a:p>
          <a:p>
            <a:pPr algn="l"/>
            <a:endParaRPr lang="en-US" dirty="0">
              <a:latin typeface="Times New Roman" panose="02020603050405020304" pitchFamily="18" charset="0"/>
              <a:cs typeface="Times New Roman" panose="02020603050405020304" pitchFamily="18" charset="0"/>
            </a:endParaRPr>
          </a:p>
          <a:p>
            <a:pPr algn="l"/>
            <a:r>
              <a:rPr lang="en-US" dirty="0">
                <a:latin typeface="Times New Roman" panose="02020603050405020304" pitchFamily="18" charset="0"/>
                <a:cs typeface="Times New Roman" panose="02020603050405020304" pitchFamily="18" charset="0"/>
              </a:rPr>
              <a:t>In order to prevent accidents from happening the world is currently shifting towards Autonomous Vehicles in which one of the major aspect is to predict the obstacles that may come across the vehicle. So, in this project we are mainly focusing on detecting the pedestrians. </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438150" y="6508751"/>
            <a:ext cx="20574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2800350" y="6508751"/>
            <a:ext cx="3086100"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endParaRPr lang="en-US" sz="1200" b="1" dirty="0">
              <a:solidFill>
                <a:schemeClr val="tx1"/>
              </a:solidFill>
              <a:latin typeface="Times New Roman" panose="02020603050405020304" pitchFamily="18" charset="0"/>
              <a:cs typeface="Times New Roman" panose="02020603050405020304" pitchFamily="18" charset="0"/>
            </a:endParaRPr>
          </a:p>
        </p:txBody>
      </p:sp>
      <p:sp>
        <p:nvSpPr>
          <p:cNvPr id="9" name="Slide Number Placeholder 8"/>
          <p:cNvSpPr>
            <a:spLocks noGrp="1"/>
          </p:cNvSpPr>
          <p:nvPr>
            <p:ph type="sldNum" sz="quarter" idx="12"/>
          </p:nvPr>
        </p:nvSpPr>
        <p:spPr>
          <a:xfrm>
            <a:off x="6991350" y="6508751"/>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3</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0" name="Rectangle 4"/>
          <p:cNvSpPr/>
          <p:nvPr/>
        </p:nvSpPr>
        <p:spPr>
          <a:xfrm>
            <a:off x="152400" y="838200"/>
            <a:ext cx="8879840" cy="1630045"/>
          </a:xfrm>
          <a:prstGeom prst="rect">
            <a:avLst/>
          </a:prstGeom>
        </p:spPr>
        <p:txBody>
          <a:bodyPr wrap="square">
            <a:spAutoFit/>
          </a:bodyPr>
          <a:lstStyle/>
          <a:p>
            <a:pPr algn="ctr"/>
            <a:r>
              <a:rPr lang="en-IN" sz="2600" b="1" dirty="0">
                <a:latin typeface="Times New Roman" panose="02020603050405020304" pitchFamily="18" charset="0"/>
                <a:cs typeface="Times New Roman" panose="02020603050405020304" pitchFamily="18" charset="0"/>
              </a:rPr>
              <a:t>Problem Statement</a:t>
            </a:r>
            <a:r>
              <a:rPr lang="en-US" sz="2600" b="1" dirty="0">
                <a:latin typeface="Times New Roman" panose="02020603050405020304" pitchFamily="18" charset="0"/>
                <a:cs typeface="Times New Roman" panose="02020603050405020304" pitchFamily="18" charset="0"/>
              </a:rPr>
              <a:t> :</a:t>
            </a:r>
            <a:r>
              <a:rPr lang="en-US" sz="1200" b="1" dirty="0">
                <a:latin typeface="Times New Roman" panose="02020603050405020304" pitchFamily="18" charset="0"/>
                <a:cs typeface="Times New Roman" panose="02020603050405020304" pitchFamily="18" charset="0"/>
              </a:rPr>
              <a:t> </a:t>
            </a:r>
            <a:endParaRPr lang="en-US" sz="2600" b="1" dirty="0">
              <a:latin typeface="Times New Roman" panose="02020603050405020304" pitchFamily="18" charset="0"/>
              <a:cs typeface="Times New Roman" panose="02020603050405020304" pitchFamily="18" charset="0"/>
            </a:endParaRPr>
          </a:p>
          <a:p>
            <a:pPr algn="ctr"/>
            <a:endParaRPr lang="en-US" sz="2600" b="1" dirty="0">
              <a:latin typeface="Times New Roman" panose="02020603050405020304" pitchFamily="18" charset="0"/>
              <a:cs typeface="Times New Roman" panose="02020603050405020304" pitchFamily="18" charset="0"/>
            </a:endParaRPr>
          </a:p>
          <a:p>
            <a:pPr algn="ctr"/>
            <a:r>
              <a:rPr lang="en-US" sz="2400" dirty="0">
                <a:latin typeface="Times New Roman" panose="02020603050405020304" pitchFamily="18" charset="0"/>
                <a:cs typeface="Times New Roman" panose="02020603050405020304" pitchFamily="18" charset="0"/>
              </a:rPr>
              <a:t>   Implement an algorithm to detect pedestrians visible in the camera input frame using image recognition</a:t>
            </a:r>
            <a:r>
              <a:rPr lang="en-IN" altLang="en-US" sz="2400" dirty="0">
                <a:latin typeface="Times New Roman" panose="02020603050405020304" pitchFamily="18" charset="0"/>
                <a:cs typeface="Times New Roman" panose="02020603050405020304" pitchFamily="18" charset="0"/>
              </a:rPr>
              <a:t>.</a:t>
            </a:r>
            <a:endParaRPr lang="en-IN" altLang="en-US" sz="2400"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a:stretch>
            <a:fillRect/>
          </a:stretch>
        </p:blipFill>
        <p:spPr>
          <a:xfrm>
            <a:off x="384587" y="3119071"/>
            <a:ext cx="7611110" cy="27400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52400" y="76200"/>
            <a:ext cx="2590800" cy="533400"/>
          </a:xfrm>
          <a:prstGeom prst="rect">
            <a:avLst/>
          </a:prstGeom>
          <a:noFill/>
          <a:ln>
            <a:noFill/>
          </a:ln>
        </p:spPr>
      </p:pic>
      <p:graphicFrame>
        <p:nvGraphicFramePr>
          <p:cNvPr id="10" name="Content Placeholder 9"/>
          <p:cNvGraphicFramePr>
            <a:graphicFrameLocks noGrp="1"/>
          </p:cNvGraphicFramePr>
          <p:nvPr>
            <p:ph idx="1"/>
          </p:nvPr>
        </p:nvGraphicFramePr>
        <p:xfrm>
          <a:off x="105410" y="990600"/>
          <a:ext cx="8910955" cy="5769610"/>
        </p:xfrm>
        <a:graphic>
          <a:graphicData uri="http://schemas.openxmlformats.org/drawingml/2006/table">
            <a:tbl>
              <a:tblPr firstRow="1" bandRow="1">
                <a:tableStyleId>{5DA37D80-6434-44D0-A028-1B22A696006F}</a:tableStyleId>
              </a:tblPr>
              <a:tblGrid>
                <a:gridCol w="569595"/>
                <a:gridCol w="1541145"/>
                <a:gridCol w="1725295"/>
                <a:gridCol w="1649095"/>
                <a:gridCol w="1354455"/>
                <a:gridCol w="2071370"/>
              </a:tblGrid>
              <a:tr h="521970">
                <a:tc>
                  <a:txBody>
                    <a:bodyPr/>
                    <a:lstStyle/>
                    <a:p>
                      <a:pPr algn="ctr"/>
                      <a:r>
                        <a:rPr lang="en-US" sz="1400" b="1" dirty="0">
                          <a:latin typeface="Times New Roman" panose="02020603050405020304" pitchFamily="18" charset="0"/>
                          <a:cs typeface="Times New Roman" panose="02020603050405020304" pitchFamily="18" charset="0"/>
                        </a:rPr>
                        <a:t>Sl. No.</a:t>
                      </a:r>
                      <a:endParaRPr lang="en-US" sz="1400" b="1" dirty="0">
                        <a:latin typeface="Times New Roman" panose="02020603050405020304" pitchFamily="18" charset="0"/>
                        <a:cs typeface="Times New Roman" panose="02020603050405020304"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1400" dirty="0">
                          <a:latin typeface="Times New Roman" panose="02020603050405020304" pitchFamily="18" charset="0"/>
                          <a:cs typeface="Times New Roman" panose="02020603050405020304" pitchFamily="18" charset="0"/>
                        </a:rPr>
                        <a:t>Authors</a:t>
                      </a:r>
                      <a:endParaRPr lang="en-US" sz="1400" b="1" dirty="0">
                        <a:latin typeface="Times New Roman" panose="02020603050405020304" pitchFamily="18" charset="0"/>
                        <a:cs typeface="Times New Roman" panose="02020603050405020304"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1400" dirty="0">
                          <a:latin typeface="Times New Roman" panose="02020603050405020304" pitchFamily="18" charset="0"/>
                          <a:cs typeface="Times New Roman" panose="02020603050405020304" pitchFamily="18" charset="0"/>
                        </a:rPr>
                        <a:t>Paper title</a:t>
                      </a:r>
                      <a:endParaRPr lang="en-US" sz="1400" b="1" dirty="0">
                        <a:latin typeface="Times New Roman" panose="02020603050405020304" pitchFamily="18" charset="0"/>
                        <a:cs typeface="Times New Roman" panose="02020603050405020304" pitchFamily="18" charset="0"/>
                      </a:endParaRPr>
                    </a:p>
                  </a:txBody>
                  <a:tcPr/>
                </a:tc>
                <a:tc>
                  <a:txBody>
                    <a:bodyPr/>
                    <a:lstStyle/>
                    <a:p>
                      <a:pPr algn="ctr"/>
                      <a:r>
                        <a:rPr lang="en-US" sz="1400" b="1" dirty="0">
                          <a:latin typeface="Times New Roman" panose="02020603050405020304" pitchFamily="18" charset="0"/>
                          <a:cs typeface="Times New Roman" panose="02020603050405020304" pitchFamily="18" charset="0"/>
                        </a:rPr>
                        <a:t>Publication</a:t>
                      </a:r>
                      <a:r>
                        <a:rPr lang="en-US" sz="1400" b="1" baseline="0" dirty="0">
                          <a:latin typeface="Times New Roman" panose="02020603050405020304" pitchFamily="18" charset="0"/>
                          <a:cs typeface="Times New Roman" panose="02020603050405020304" pitchFamily="18" charset="0"/>
                        </a:rPr>
                        <a:t> details</a:t>
                      </a:r>
                      <a:endParaRPr lang="en-US" sz="1400" b="1" dirty="0">
                        <a:latin typeface="Times New Roman" panose="02020603050405020304" pitchFamily="18" charset="0"/>
                        <a:cs typeface="Times New Roman" panose="02020603050405020304" pitchFamily="18" charset="0"/>
                      </a:endParaRPr>
                    </a:p>
                  </a:txBody>
                  <a:tcPr/>
                </a:tc>
                <a:tc>
                  <a:txBody>
                    <a:bodyPr/>
                    <a:lstStyle/>
                    <a:p>
                      <a:pPr algn="ctr"/>
                      <a:r>
                        <a:rPr lang="en-US" sz="1400" b="1" dirty="0">
                          <a:latin typeface="Times New Roman" panose="02020603050405020304" pitchFamily="18" charset="0"/>
                          <a:cs typeface="Times New Roman" panose="02020603050405020304" pitchFamily="18" charset="0"/>
                        </a:rPr>
                        <a:t>Methodology</a:t>
                      </a:r>
                      <a:endParaRPr lang="en-US" sz="1400" b="1" dirty="0">
                        <a:latin typeface="Times New Roman" panose="02020603050405020304" pitchFamily="18" charset="0"/>
                        <a:cs typeface="Times New Roman" panose="02020603050405020304" pitchFamily="18" charset="0"/>
                      </a:endParaRPr>
                    </a:p>
                  </a:txBody>
                  <a:tcPr/>
                </a:tc>
                <a:tc>
                  <a:txBody>
                    <a:bodyPr/>
                    <a:lstStyle/>
                    <a:p>
                      <a:pPr algn="ctr"/>
                      <a:r>
                        <a:rPr lang="en-US" sz="1400" b="1" dirty="0">
                          <a:latin typeface="Times New Roman" panose="02020603050405020304" pitchFamily="18" charset="0"/>
                          <a:cs typeface="Times New Roman" panose="02020603050405020304" pitchFamily="18" charset="0"/>
                        </a:rPr>
                        <a:t>Outcomes of the paper</a:t>
                      </a:r>
                      <a:endParaRPr lang="en-US" sz="1400" b="1" dirty="0">
                        <a:latin typeface="Times New Roman" panose="02020603050405020304" pitchFamily="18" charset="0"/>
                        <a:cs typeface="Times New Roman" panose="02020603050405020304" pitchFamily="18" charset="0"/>
                      </a:endParaRPr>
                    </a:p>
                  </a:txBody>
                  <a:tcPr/>
                </a:tc>
              </a:tr>
              <a:tr h="1195705">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US" sz="1400" dirty="0">
                          <a:latin typeface="Times New Roman" panose="02020603050405020304" pitchFamily="18" charset="0"/>
                          <a:cs typeface="Times New Roman" panose="02020603050405020304" pitchFamily="18" charset="0"/>
                        </a:rPr>
                        <a:t>1.</a:t>
                      </a:r>
                      <a:endParaRPr lang="en-US" sz="14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US" sz="1400" dirty="0">
                          <a:latin typeface="Times New Roman" panose="02020603050405020304" pitchFamily="18" charset="0"/>
                          <a:cs typeface="Times New Roman" panose="02020603050405020304" pitchFamily="18" charset="0"/>
                          <a:sym typeface="+mn-ea"/>
                        </a:rPr>
                        <a:t>MP Nkosi , GP Hancke and RMA dos Santos</a:t>
                      </a:r>
                      <a:endParaRPr lang="en-US" sz="1400" dirty="0">
                        <a:latin typeface="Times New Roman" panose="02020603050405020304" pitchFamily="18" charset="0"/>
                        <a:cs typeface="Times New Roman" panose="02020603050405020304" pitchFamily="18" charset="0"/>
                        <a:sym typeface="+mn-ea"/>
                      </a:endParaRPr>
                    </a:p>
                    <a:p>
                      <a:pPr marL="0" marR="0" indent="0" algn="l" defTabSz="914400" rtl="0" eaLnBrk="1" fontAlgn="auto" latinLnBrk="0" hangingPunct="1">
                        <a:lnSpc>
                          <a:spcPct val="100000"/>
                        </a:lnSpc>
                        <a:spcBef>
                          <a:spcPts val="0"/>
                        </a:spcBef>
                        <a:spcAft>
                          <a:spcPts val="0"/>
                        </a:spcAft>
                        <a:buClr>
                          <a:srgbClr val="000000"/>
                        </a:buClr>
                        <a:buSzTx/>
                        <a:buFont typeface="Arial" panose="020B0604020202020204"/>
                        <a:buNone/>
                        <a:defRPr/>
                      </a:pPr>
                      <a:endParaRPr lang="en-US" sz="1400" dirty="0">
                        <a:latin typeface="Times New Roman" panose="02020603050405020304" pitchFamily="18" charset="0"/>
                        <a:cs typeface="Times New Roman" panose="02020603050405020304" pitchFamily="18" charset="0"/>
                        <a:sym typeface="+mn-ea"/>
                      </a:endParaRPr>
                    </a:p>
                  </a:txBody>
                  <a:tcPr/>
                </a:tc>
                <a:tc>
                  <a:txBody>
                    <a:bodyPr/>
                    <a:lstStyle/>
                    <a:p>
                      <a:pPr algn="l">
                        <a:buNone/>
                      </a:pPr>
                      <a:r>
                        <a:rPr lang="en-US" sz="1400" dirty="0">
                          <a:latin typeface="Times New Roman" panose="02020603050405020304" pitchFamily="18" charset="0"/>
                          <a:cs typeface="Times New Roman" panose="02020603050405020304" pitchFamily="18" charset="0"/>
                          <a:sym typeface="+mn-ea"/>
                        </a:rPr>
                        <a:t>Autonomous Pedestrian Detection</a:t>
                      </a:r>
                      <a:endParaRPr lang="en-US" sz="1400" dirty="0">
                        <a:latin typeface="Times New Roman" panose="02020603050405020304" pitchFamily="18" charset="0"/>
                        <a:cs typeface="Times New Roman" panose="02020603050405020304" pitchFamily="18" charset="0"/>
                        <a:sym typeface="+mn-ea"/>
                      </a:endParaRPr>
                    </a:p>
                  </a:txBody>
                  <a:tcPr/>
                </a:tc>
                <a:tc>
                  <a:txBody>
                    <a:bodyPr/>
                    <a:lstStyle/>
                    <a:p>
                      <a:pPr algn="l">
                        <a:buNone/>
                      </a:pPr>
                      <a:r>
                        <a:rPr lang="en-IN" sz="1400" dirty="0">
                          <a:latin typeface="Times New Roman" panose="02020603050405020304" pitchFamily="18" charset="0"/>
                          <a:cs typeface="Times New Roman" panose="02020603050405020304" pitchFamily="18" charset="0"/>
                          <a:sym typeface="+mn-ea"/>
                        </a:rPr>
                        <a:t>2015 IEEE</a:t>
                      </a:r>
                      <a:endParaRPr lang="en-IN" sz="1400" dirty="0">
                        <a:latin typeface="Times New Roman" panose="02020603050405020304" pitchFamily="18" charset="0"/>
                        <a:cs typeface="Times New Roman" panose="02020603050405020304" pitchFamily="18" charset="0"/>
                      </a:endParaRPr>
                    </a:p>
                    <a:p>
                      <a:pPr algn="l">
                        <a:buNone/>
                      </a:pPr>
                      <a:endParaRPr lang="en-IN" sz="1400" dirty="0">
                        <a:latin typeface="Times New Roman" panose="02020603050405020304" pitchFamily="18" charset="0"/>
                        <a:cs typeface="Times New Roman" panose="02020603050405020304" pitchFamily="18" charset="0"/>
                      </a:endParaRPr>
                    </a:p>
                  </a:txBody>
                  <a:tcPr/>
                </a:tc>
                <a:tc>
                  <a:txBody>
                    <a:bodyPr/>
                    <a:lstStyle/>
                    <a:p>
                      <a:pPr algn="l">
                        <a:buNone/>
                      </a:pPr>
                      <a:r>
                        <a:rPr lang="en-IN" sz="1400" dirty="0">
                          <a:latin typeface="Times New Roman" panose="02020603050405020304" pitchFamily="18" charset="0"/>
                          <a:cs typeface="Times New Roman" panose="02020603050405020304" pitchFamily="18" charset="0"/>
                          <a:sym typeface="+mn-ea"/>
                        </a:rPr>
                        <a:t>HOG and Kalman filter</a:t>
                      </a:r>
                      <a:endParaRPr lang="en-IN" sz="1400" dirty="0">
                        <a:latin typeface="Times New Roman" panose="02020603050405020304" pitchFamily="18" charset="0"/>
                        <a:cs typeface="Times New Roman" panose="02020603050405020304" pitchFamily="18" charset="0"/>
                      </a:endParaRPr>
                    </a:p>
                    <a:p>
                      <a:pPr algn="l">
                        <a:buNone/>
                      </a:pPr>
                      <a:endParaRPr lang="en-IN" sz="1400" dirty="0">
                        <a:latin typeface="Times New Roman" panose="02020603050405020304" pitchFamily="18" charset="0"/>
                        <a:cs typeface="Times New Roman" panose="02020603050405020304" pitchFamily="18" charset="0"/>
                      </a:endParaRPr>
                    </a:p>
                  </a:txBody>
                  <a:tcPr/>
                </a:tc>
                <a:tc>
                  <a:txBody>
                    <a:bodyPr/>
                    <a:lstStyle/>
                    <a:p>
                      <a:pPr algn="l">
                        <a:buNone/>
                      </a:pPr>
                      <a:r>
                        <a:rPr lang="en-IN" sz="1400" dirty="0">
                          <a:latin typeface="Times New Roman" panose="02020603050405020304" pitchFamily="18" charset="0"/>
                          <a:cs typeface="Times New Roman" panose="02020603050405020304" pitchFamily="18" charset="0"/>
                        </a:rPr>
                        <a:t>In this paper, HOG Descriptor is used as an detector along with two tracking algorithms Kalman and Particle Filter </a:t>
                      </a:r>
                      <a:endParaRPr lang="en-IN" sz="1400" dirty="0">
                        <a:latin typeface="Times New Roman" panose="02020603050405020304" pitchFamily="18" charset="0"/>
                        <a:cs typeface="Times New Roman" panose="02020603050405020304" pitchFamily="18" charset="0"/>
                      </a:endParaRPr>
                    </a:p>
                  </a:txBody>
                  <a:tcPr/>
                </a:tc>
              </a:tr>
              <a:tr h="1811655">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US" sz="1400" dirty="0">
                          <a:latin typeface="Times New Roman" panose="02020603050405020304" pitchFamily="18" charset="0"/>
                          <a:cs typeface="Times New Roman" panose="02020603050405020304" pitchFamily="18" charset="0"/>
                        </a:rPr>
                        <a:t>2.</a:t>
                      </a:r>
                      <a:endParaRPr lang="en-US" sz="14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IN" sz="1400" dirty="0">
                          <a:latin typeface="Times New Roman" panose="02020603050405020304" pitchFamily="18" charset="0"/>
                          <a:cs typeface="Times New Roman" panose="02020603050405020304" pitchFamily="18" charset="0"/>
                          <a:sym typeface="+mn-ea"/>
                        </a:rPr>
                        <a:t>Amal</a:t>
                      </a:r>
                      <a:r>
                        <a:rPr lang="en-US" altLang="en-IN" sz="1400" dirty="0">
                          <a:latin typeface="Times New Roman" panose="02020603050405020304" pitchFamily="18" charset="0"/>
                          <a:cs typeface="Times New Roman" panose="02020603050405020304" pitchFamily="18" charset="0"/>
                          <a:sym typeface="+mn-ea"/>
                        </a:rPr>
                        <a:t> </a:t>
                      </a:r>
                      <a:r>
                        <a:rPr lang="en-IN" sz="1400" dirty="0">
                          <a:latin typeface="Times New Roman" panose="02020603050405020304" pitchFamily="18" charset="0"/>
                          <a:cs typeface="Times New Roman" panose="02020603050405020304" pitchFamily="18" charset="0"/>
                          <a:sym typeface="+mn-ea"/>
                        </a:rPr>
                        <a:t>Hbaieb ,</a:t>
                      </a:r>
                      <a:r>
                        <a:rPr lang="en-US" altLang="en-IN" sz="1400" dirty="0">
                          <a:latin typeface="Times New Roman" panose="02020603050405020304" pitchFamily="18" charset="0"/>
                          <a:cs typeface="Times New Roman" panose="02020603050405020304" pitchFamily="18" charset="0"/>
                          <a:sym typeface="+mn-ea"/>
                        </a:rPr>
                        <a:t> </a:t>
                      </a:r>
                      <a:r>
                        <a:rPr lang="en-IN" sz="1400" dirty="0">
                          <a:latin typeface="Times New Roman" panose="02020603050405020304" pitchFamily="18" charset="0"/>
                          <a:cs typeface="Times New Roman" panose="02020603050405020304" pitchFamily="18" charset="0"/>
                          <a:sym typeface="+mn-ea"/>
                        </a:rPr>
                        <a:t>JiheneRezgui</a:t>
                      </a:r>
                      <a:r>
                        <a:rPr lang="en-US" altLang="en-IN" sz="1400" dirty="0">
                          <a:latin typeface="Times New Roman" panose="02020603050405020304" pitchFamily="18" charset="0"/>
                          <a:cs typeface="Times New Roman" panose="02020603050405020304" pitchFamily="18" charset="0"/>
                          <a:sym typeface="+mn-ea"/>
                        </a:rPr>
                        <a:t> </a:t>
                      </a:r>
                      <a:r>
                        <a:rPr lang="en-IN" sz="1400" dirty="0">
                          <a:latin typeface="Times New Roman" panose="02020603050405020304" pitchFamily="18" charset="0"/>
                          <a:cs typeface="Times New Roman" panose="02020603050405020304" pitchFamily="18" charset="0"/>
                          <a:sym typeface="+mn-ea"/>
                        </a:rPr>
                        <a:t>, Lamia Chaari </a:t>
                      </a:r>
                      <a:r>
                        <a:rPr lang="en-US" altLang="en-IN" sz="1400" dirty="0">
                          <a:latin typeface="Times New Roman" panose="02020603050405020304" pitchFamily="18" charset="0"/>
                          <a:cs typeface="Times New Roman" panose="02020603050405020304" pitchFamily="18" charset="0"/>
                          <a:sym typeface="+mn-ea"/>
                        </a:rPr>
                        <a:t>.</a:t>
                      </a:r>
                      <a:endParaRPr lang="en-US" altLang="en-IN" sz="1400" dirty="0">
                        <a:latin typeface="Times New Roman" panose="02020603050405020304" pitchFamily="18"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
                          <a:srgbClr val="000000"/>
                        </a:buClr>
                        <a:buSzTx/>
                        <a:buFont typeface="Arial" panose="020B0604020202020204"/>
                        <a:buNone/>
                        <a:defRPr/>
                      </a:pPr>
                      <a:endParaRPr lang="en-US" sz="1400" dirty="0">
                        <a:latin typeface="Times New Roman" panose="02020603050405020304" pitchFamily="18" charset="0"/>
                        <a:cs typeface="Times New Roman" panose="02020603050405020304" pitchFamily="18" charset="0"/>
                        <a:sym typeface="+mn-ea"/>
                      </a:endParaRPr>
                    </a:p>
                  </a:txBody>
                  <a:tcPr/>
                </a:tc>
                <a:tc>
                  <a:txBody>
                    <a:bodyPr/>
                    <a:lstStyle/>
                    <a:p>
                      <a:pPr algn="l"/>
                      <a:r>
                        <a:rPr lang="en-IN" sz="1400" dirty="0">
                          <a:latin typeface="Times New Roman" panose="02020603050405020304" pitchFamily="18" charset="0"/>
                          <a:cs typeface="Times New Roman" panose="02020603050405020304" pitchFamily="18" charset="0"/>
                          <a:sym typeface="+mn-ea"/>
                        </a:rPr>
                        <a:t>Pedestrian Detection for Autonomous Driving within</a:t>
                      </a:r>
                      <a:endParaRPr lang="en-IN" sz="1400" dirty="0">
                        <a:latin typeface="Times New Roman" panose="02020603050405020304" pitchFamily="18" charset="0"/>
                        <a:cs typeface="Times New Roman" panose="02020603050405020304" pitchFamily="18" charset="0"/>
                      </a:endParaRPr>
                    </a:p>
                    <a:p>
                      <a:pPr algn="l"/>
                      <a:r>
                        <a:rPr lang="en-IN" sz="1400" dirty="0">
                          <a:latin typeface="Times New Roman" panose="02020603050405020304" pitchFamily="18" charset="0"/>
                          <a:cs typeface="Times New Roman" panose="02020603050405020304" pitchFamily="18" charset="0"/>
                          <a:sym typeface="+mn-ea"/>
                        </a:rPr>
                        <a:t>Cooperative Communication System</a:t>
                      </a:r>
                      <a:endParaRPr lang="en-IN" sz="1400" dirty="0">
                        <a:latin typeface="Times New Roman" panose="02020603050405020304" pitchFamily="18" charset="0"/>
                        <a:cs typeface="Times New Roman" panose="02020603050405020304" pitchFamily="18" charset="0"/>
                      </a:endParaRPr>
                    </a:p>
                    <a:p>
                      <a:pPr algn="l"/>
                      <a:endParaRPr lang="en-IN" sz="1400" dirty="0">
                        <a:latin typeface="Times New Roman" panose="02020603050405020304" pitchFamily="18" charset="0"/>
                        <a:cs typeface="Times New Roman" panose="02020603050405020304" pitchFamily="18" charset="0"/>
                        <a:sym typeface="+mn-ea"/>
                      </a:endParaRPr>
                    </a:p>
                  </a:txBody>
                  <a:tcPr/>
                </a:tc>
                <a:tc>
                  <a:txBody>
                    <a:bodyPr/>
                    <a:lstStyle/>
                    <a:p>
                      <a:pPr algn="l"/>
                      <a:r>
                        <a:rPr lang="en-IN" sz="1400" dirty="0">
                          <a:latin typeface="Times New Roman" panose="02020603050405020304" pitchFamily="18" charset="0"/>
                          <a:cs typeface="Times New Roman" panose="02020603050405020304" pitchFamily="18" charset="0"/>
                          <a:sym typeface="+mn-ea"/>
                        </a:rPr>
                        <a:t>2019 IEEE Wireless Communications and Networking Conference (WCNC)</a:t>
                      </a:r>
                      <a:endParaRPr lang="en-IN" sz="1400" dirty="0">
                        <a:latin typeface="Times New Roman" panose="02020603050405020304" pitchFamily="18" charset="0"/>
                        <a:cs typeface="Times New Roman" panose="02020603050405020304" pitchFamily="18" charset="0"/>
                      </a:endParaRPr>
                    </a:p>
                    <a:p>
                      <a:pPr algn="l"/>
                      <a:endParaRPr lang="en-IN" altLang="en-IN" sz="1400" dirty="0">
                        <a:latin typeface="Times New Roman" panose="02020603050405020304" pitchFamily="18" charset="0"/>
                        <a:cs typeface="Times New Roman" panose="02020603050405020304" pitchFamily="18" charset="0"/>
                      </a:endParaRPr>
                    </a:p>
                  </a:txBody>
                  <a:tcPr/>
                </a:tc>
                <a:tc>
                  <a:txBody>
                    <a:bodyPr/>
                    <a:lstStyle/>
                    <a:p>
                      <a:pPr algn="l"/>
                      <a:r>
                        <a:rPr lang="en-IN" sz="1400" dirty="0">
                          <a:latin typeface="Times New Roman" panose="02020603050405020304" pitchFamily="18" charset="0"/>
                          <a:cs typeface="Times New Roman" panose="02020603050405020304" pitchFamily="18" charset="0"/>
                          <a:sym typeface="+mn-ea"/>
                        </a:rPr>
                        <a:t>HOG descriptor</a:t>
                      </a:r>
                      <a:endParaRPr lang="en-IN" sz="1400" dirty="0">
                        <a:latin typeface="Times New Roman" panose="02020603050405020304" pitchFamily="18" charset="0"/>
                        <a:cs typeface="Times New Roman" panose="02020603050405020304" pitchFamily="18" charset="0"/>
                      </a:endParaRPr>
                    </a:p>
                    <a:p>
                      <a:pPr algn="l"/>
                      <a:r>
                        <a:rPr lang="en-IN" sz="1400" dirty="0">
                          <a:latin typeface="Times New Roman" panose="02020603050405020304" pitchFamily="18" charset="0"/>
                          <a:cs typeface="Times New Roman" panose="02020603050405020304" pitchFamily="18" charset="0"/>
                          <a:sym typeface="+mn-ea"/>
                        </a:rPr>
                        <a:t>SVM classifier</a:t>
                      </a:r>
                      <a:endParaRPr lang="en-IN" sz="1400" dirty="0">
                        <a:latin typeface="Times New Roman" panose="02020603050405020304" pitchFamily="18" charset="0"/>
                        <a:cs typeface="Times New Roman" panose="02020603050405020304" pitchFamily="18" charset="0"/>
                      </a:endParaRPr>
                    </a:p>
                    <a:p>
                      <a:pPr algn="l"/>
                      <a:r>
                        <a:rPr lang="en-IN" sz="1400" dirty="0">
                          <a:latin typeface="Times New Roman" panose="02020603050405020304" pitchFamily="18" charset="0"/>
                          <a:cs typeface="Times New Roman" panose="02020603050405020304" pitchFamily="18" charset="0"/>
                          <a:sym typeface="+mn-ea"/>
                        </a:rPr>
                        <a:t>Haar descriptor</a:t>
                      </a:r>
                      <a:endParaRPr lang="en-IN" sz="1400" dirty="0">
                        <a:latin typeface="Times New Roman" panose="02020603050405020304" pitchFamily="18" charset="0"/>
                        <a:cs typeface="Times New Roman" panose="02020603050405020304" pitchFamily="18" charset="0"/>
                      </a:endParaRPr>
                    </a:p>
                    <a:p>
                      <a:pPr algn="l"/>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IN" sz="1400" dirty="0">
                          <a:latin typeface="Times New Roman" panose="02020603050405020304" pitchFamily="18" charset="0"/>
                          <a:cs typeface="Times New Roman" panose="02020603050405020304" pitchFamily="18" charset="0"/>
                        </a:rPr>
                        <a:t>In this paper, HOG Descriptor with linear SVM is used for pedestrian detection and Haar</a:t>
                      </a:r>
                      <a:endParaRPr lang="en-IN" sz="1400" dirty="0">
                        <a:latin typeface="Times New Roman" panose="02020603050405020304" pitchFamily="18" charset="0"/>
                        <a:cs typeface="Times New Roman" panose="02020603050405020304" pitchFamily="18" charset="0"/>
                      </a:endParaRPr>
                    </a:p>
                    <a:p>
                      <a:pPr algn="l"/>
                      <a:r>
                        <a:rPr lang="en-IN" sz="1400" dirty="0">
                          <a:latin typeface="Times New Roman" panose="02020603050405020304" pitchFamily="18" charset="0"/>
                          <a:cs typeface="Times New Roman" panose="02020603050405020304" pitchFamily="18" charset="0"/>
                        </a:rPr>
                        <a:t>feature-based cascade classifier to reach vehicle detection.</a:t>
                      </a:r>
                      <a:endParaRPr lang="en-IN" sz="1400" dirty="0">
                        <a:latin typeface="Times New Roman" panose="02020603050405020304" pitchFamily="18" charset="0"/>
                        <a:cs typeface="Times New Roman" panose="02020603050405020304" pitchFamily="18" charset="0"/>
                      </a:endParaRPr>
                    </a:p>
                  </a:txBody>
                  <a:tcPr/>
                </a:tc>
              </a:tr>
              <a:tr h="2240280">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US" sz="1400" dirty="0">
                          <a:latin typeface="Times New Roman" panose="02020603050405020304" pitchFamily="18" charset="0"/>
                          <a:cs typeface="Times New Roman" panose="02020603050405020304" pitchFamily="18" charset="0"/>
                        </a:rPr>
                        <a:t>3.</a:t>
                      </a:r>
                      <a:endParaRPr lang="en-US" sz="14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IN" sz="1400" dirty="0">
                          <a:latin typeface="Times New Roman" panose="02020603050405020304" pitchFamily="18" charset="0"/>
                          <a:cs typeface="Times New Roman" panose="02020603050405020304" pitchFamily="18" charset="0"/>
                          <a:sym typeface="+mn-ea"/>
                        </a:rPr>
                        <a:t>Rajkumar Soundrapandiyan</a:t>
                      </a:r>
                      <a:endParaRPr lang="en-IN" sz="1400" dirty="0">
                        <a:latin typeface="Times New Roman" panose="02020603050405020304" pitchFamily="18"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
                          <a:srgbClr val="000000"/>
                        </a:buClr>
                        <a:buSzTx/>
                        <a:buFont typeface="Arial" panose="020B0604020202020204"/>
                        <a:buNone/>
                        <a:defRPr/>
                      </a:pPr>
                      <a:endParaRPr lang="en-IN" sz="1400" dirty="0">
                        <a:latin typeface="Times New Roman" panose="02020603050405020304" pitchFamily="18"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IN" sz="1400" dirty="0">
                          <a:latin typeface="Times New Roman" panose="02020603050405020304" pitchFamily="18" charset="0"/>
                          <a:cs typeface="Times New Roman" panose="02020603050405020304" pitchFamily="18" charset="0"/>
                          <a:sym typeface="+mn-ea"/>
                        </a:rPr>
                        <a:t> P. V. S. S. R. Chandra Mouli</a:t>
                      </a:r>
                      <a:endParaRPr lang="en-IN" sz="1400" dirty="0">
                        <a:latin typeface="Times New Roman" panose="02020603050405020304" pitchFamily="18"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
                          <a:srgbClr val="000000"/>
                        </a:buClr>
                        <a:buSzTx/>
                        <a:buFont typeface="Arial" panose="020B0604020202020204"/>
                        <a:buNone/>
                        <a:defRPr/>
                      </a:pPr>
                      <a:endParaRPr lang="en-IN" sz="1400" dirty="0">
                        <a:latin typeface="Times New Roman" panose="02020603050405020304" pitchFamily="18" charset="0"/>
                        <a:cs typeface="Times New Roman" panose="02020603050405020304" pitchFamily="18" charset="0"/>
                        <a:sym typeface="+mn-ea"/>
                      </a:endParaRPr>
                    </a:p>
                  </a:txBody>
                  <a:tcPr/>
                </a:tc>
                <a:tc>
                  <a:txBody>
                    <a:bodyPr/>
                    <a:lstStyle/>
                    <a:p>
                      <a:pPr algn="l"/>
                      <a:r>
                        <a:rPr lang="en-IN" sz="1400" dirty="0">
                          <a:latin typeface="Times New Roman" panose="02020603050405020304" pitchFamily="18" charset="0"/>
                          <a:cs typeface="Times New Roman" panose="02020603050405020304" pitchFamily="18" charset="0"/>
                          <a:sym typeface="+mn-ea"/>
                        </a:rPr>
                        <a:t>An Approach to Adaptive Pedestrian Detection and Classification</a:t>
                      </a:r>
                      <a:endParaRPr lang="en-IN" sz="1400" dirty="0">
                        <a:latin typeface="Times New Roman" panose="02020603050405020304" pitchFamily="18" charset="0"/>
                        <a:cs typeface="Times New Roman" panose="02020603050405020304" pitchFamily="18" charset="0"/>
                      </a:endParaRPr>
                    </a:p>
                    <a:p>
                      <a:pPr algn="l"/>
                      <a:r>
                        <a:rPr lang="en-IN" sz="1400" dirty="0">
                          <a:latin typeface="Times New Roman" panose="02020603050405020304" pitchFamily="18" charset="0"/>
                          <a:cs typeface="Times New Roman" panose="02020603050405020304" pitchFamily="18" charset="0"/>
                          <a:sym typeface="+mn-ea"/>
                        </a:rPr>
                        <a:t>in Infrared Images Based on Human Visual Mechanism</a:t>
                      </a:r>
                      <a:endParaRPr lang="en-IN" sz="1400" dirty="0">
                        <a:latin typeface="Times New Roman" panose="02020603050405020304" pitchFamily="18" charset="0"/>
                        <a:cs typeface="Times New Roman" panose="02020603050405020304" pitchFamily="18" charset="0"/>
                      </a:endParaRPr>
                    </a:p>
                    <a:p>
                      <a:pPr algn="l"/>
                      <a:r>
                        <a:rPr lang="en-IN" sz="1400" dirty="0">
                          <a:latin typeface="Times New Roman" panose="02020603050405020304" pitchFamily="18" charset="0"/>
                          <a:cs typeface="Times New Roman" panose="02020603050405020304" pitchFamily="18" charset="0"/>
                          <a:sym typeface="+mn-ea"/>
                        </a:rPr>
                        <a:t>and Support Vector Machine</a:t>
                      </a:r>
                      <a:endParaRPr lang="en-IN" sz="1400" dirty="0">
                        <a:latin typeface="Times New Roman" panose="02020603050405020304" pitchFamily="18" charset="0"/>
                        <a:cs typeface="Times New Roman" panose="02020603050405020304" pitchFamily="18" charset="0"/>
                      </a:endParaRPr>
                    </a:p>
                    <a:p>
                      <a:pPr algn="l"/>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IN" sz="1400" dirty="0">
                          <a:latin typeface="Times New Roman" panose="02020603050405020304" pitchFamily="18" charset="0"/>
                          <a:cs typeface="Times New Roman" panose="02020603050405020304" pitchFamily="18" charset="0"/>
                          <a:sym typeface="+mn-ea"/>
                        </a:rPr>
                        <a:t>Received: 14 February 2017 / Accepted: 7 June 2017</a:t>
                      </a:r>
                      <a:endParaRPr lang="en-IN" sz="1400" dirty="0">
                        <a:latin typeface="Times New Roman" panose="02020603050405020304" pitchFamily="18" charset="0"/>
                        <a:cs typeface="Times New Roman" panose="02020603050405020304" pitchFamily="18" charset="0"/>
                      </a:endParaRPr>
                    </a:p>
                    <a:p>
                      <a:pPr algn="l"/>
                      <a:r>
                        <a:rPr lang="en-IN" sz="1400" dirty="0">
                          <a:latin typeface="Times New Roman" panose="02020603050405020304" pitchFamily="18" charset="0"/>
                          <a:cs typeface="Times New Roman" panose="02020603050405020304" pitchFamily="18" charset="0"/>
                          <a:sym typeface="+mn-ea"/>
                        </a:rPr>
                        <a:t>© King Fahd University of Petroleum &amp; Minerals 2017</a:t>
                      </a:r>
                      <a:endParaRPr lang="en-IN" sz="1400" dirty="0">
                        <a:latin typeface="Times New Roman" panose="02020603050405020304" pitchFamily="18" charset="0"/>
                        <a:cs typeface="Times New Roman" panose="02020603050405020304" pitchFamily="18" charset="0"/>
                      </a:endParaRPr>
                    </a:p>
                    <a:p>
                      <a:pPr algn="l"/>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IN" sz="1400" dirty="0">
                          <a:latin typeface="Times New Roman" panose="02020603050405020304" pitchFamily="18" charset="0"/>
                          <a:cs typeface="Times New Roman" panose="02020603050405020304" pitchFamily="18" charset="0"/>
                          <a:sym typeface="+mn-ea"/>
                        </a:rPr>
                        <a:t> Morphological Processing</a:t>
                      </a:r>
                      <a:endParaRPr lang="en-IN" sz="1400" dirty="0">
                        <a:latin typeface="Times New Roman" panose="02020603050405020304" pitchFamily="18" charset="0"/>
                        <a:cs typeface="Times New Roman" panose="02020603050405020304" pitchFamily="18" charset="0"/>
                      </a:endParaRPr>
                    </a:p>
                    <a:p>
                      <a:pPr algn="l"/>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IN" sz="1400" dirty="0">
                          <a:latin typeface="Times New Roman" panose="02020603050405020304" pitchFamily="18" charset="0"/>
                          <a:cs typeface="Times New Roman" panose="02020603050405020304" pitchFamily="18" charset="0"/>
                        </a:rPr>
                        <a:t>In this paper, a new method for pedestrian detection in IR</a:t>
                      </a:r>
                      <a:endParaRPr lang="en-IN" sz="1400" dirty="0">
                        <a:latin typeface="Times New Roman" panose="02020603050405020304" pitchFamily="18" charset="0"/>
                        <a:cs typeface="Times New Roman" panose="02020603050405020304" pitchFamily="18" charset="0"/>
                      </a:endParaRPr>
                    </a:p>
                    <a:p>
                      <a:pPr algn="l"/>
                      <a:r>
                        <a:rPr lang="en-IN" sz="1400" dirty="0">
                          <a:latin typeface="Times New Roman" panose="02020603050405020304" pitchFamily="18" charset="0"/>
                          <a:cs typeface="Times New Roman" panose="02020603050405020304" pitchFamily="18" charset="0"/>
                        </a:rPr>
                        <a:t>images using human visual mechanism and support vector</a:t>
                      </a:r>
                      <a:endParaRPr lang="en-IN" sz="1400" dirty="0">
                        <a:latin typeface="Times New Roman" panose="02020603050405020304" pitchFamily="18" charset="0"/>
                        <a:cs typeface="Times New Roman" panose="02020603050405020304" pitchFamily="18" charset="0"/>
                      </a:endParaRPr>
                    </a:p>
                    <a:p>
                      <a:pPr algn="l"/>
                      <a:r>
                        <a:rPr lang="en-IN" sz="1400" dirty="0">
                          <a:latin typeface="Times New Roman" panose="02020603050405020304" pitchFamily="18" charset="0"/>
                          <a:cs typeface="Times New Roman" panose="02020603050405020304" pitchFamily="18" charset="0"/>
                        </a:rPr>
                        <a:t>machine is proposed</a:t>
                      </a:r>
                      <a:endParaRPr lang="en-IN" sz="1400" dirty="0">
                        <a:latin typeface="Times New Roman" panose="02020603050405020304" pitchFamily="18" charset="0"/>
                        <a:cs typeface="Times New Roman" panose="02020603050405020304" pitchFamily="18" charset="0"/>
                      </a:endParaRPr>
                    </a:p>
                  </a:txBody>
                  <a:tcPr/>
                </a:tc>
              </a:tr>
            </a:tbl>
          </a:graphicData>
        </a:graphic>
      </p:graphicFrame>
      <p:sp>
        <p:nvSpPr>
          <p:cNvPr id="8" name="Text Box 7"/>
          <p:cNvSpPr txBox="1"/>
          <p:nvPr/>
        </p:nvSpPr>
        <p:spPr>
          <a:xfrm>
            <a:off x="3298190" y="349250"/>
            <a:ext cx="1937385" cy="368300"/>
          </a:xfrm>
          <a:prstGeom prst="rect">
            <a:avLst/>
          </a:prstGeom>
          <a:noFill/>
        </p:spPr>
        <p:txBody>
          <a:bodyPr wrap="none" rtlCol="0" anchor="t">
            <a:spAutoFit/>
          </a:bodyPr>
          <a:lstStyle/>
          <a:p>
            <a:pPr algn="ctr"/>
            <a:r>
              <a:rPr lang="en-IN" b="1" dirty="0">
                <a:latin typeface="Times New Roman" panose="02020603050405020304" pitchFamily="18" charset="0"/>
                <a:cs typeface="Times New Roman" panose="02020603050405020304" pitchFamily="18" charset="0"/>
                <a:sym typeface="+mn-ea"/>
              </a:rPr>
              <a:t>Literature Survey</a:t>
            </a:r>
            <a:endParaRPr lang="en-US"/>
          </a:p>
        </p:txBody>
      </p:sp>
      <p:sp>
        <p:nvSpPr>
          <p:cNvPr id="12" name="Text Box 2"/>
          <p:cNvSpPr txBox="1">
            <a:spLocks noChangeArrowheads="1"/>
          </p:cNvSpPr>
          <p:nvPr/>
        </p:nvSpPr>
        <p:spPr bwMode="auto">
          <a:xfrm>
            <a:off x="5486400" y="54768"/>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3" name="Straight Connector 12"/>
          <p:cNvCxnSpPr/>
          <p:nvPr/>
        </p:nvCxnSpPr>
        <p:spPr>
          <a:xfrm>
            <a:off x="457200" y="8670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nvPr>
        </p:nvGraphicFramePr>
        <p:xfrm>
          <a:off x="106045" y="990600"/>
          <a:ext cx="8963660" cy="5763895"/>
        </p:xfrm>
        <a:graphic>
          <a:graphicData uri="http://schemas.openxmlformats.org/drawingml/2006/table">
            <a:tbl>
              <a:tblPr firstRow="1" bandRow="1">
                <a:tableStyleId>{5DA37D80-6434-44D0-A028-1B22A696006F}</a:tableStyleId>
              </a:tblPr>
              <a:tblGrid>
                <a:gridCol w="545465"/>
                <a:gridCol w="1595120"/>
                <a:gridCol w="1696720"/>
                <a:gridCol w="1487170"/>
                <a:gridCol w="1676400"/>
                <a:gridCol w="1962785"/>
              </a:tblGrid>
              <a:tr h="518160">
                <a:tc>
                  <a:txBody>
                    <a:bodyPr/>
                    <a:lstStyle/>
                    <a:p>
                      <a:pPr algn="ctr"/>
                      <a:r>
                        <a:rPr lang="en-US" sz="1400" b="1" dirty="0">
                          <a:latin typeface="Times New Roman" panose="02020603050405020304" pitchFamily="18" charset="0"/>
                          <a:cs typeface="Times New Roman" panose="02020603050405020304" pitchFamily="18" charset="0"/>
                        </a:rPr>
                        <a:t>Sl. No.</a:t>
                      </a:r>
                      <a:endParaRPr lang="en-US" sz="1400" b="1" dirty="0">
                        <a:latin typeface="Times New Roman" panose="02020603050405020304" pitchFamily="18" charset="0"/>
                        <a:cs typeface="Times New Roman" panose="02020603050405020304"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1400" dirty="0">
                          <a:latin typeface="Times New Roman" panose="02020603050405020304" pitchFamily="18" charset="0"/>
                          <a:cs typeface="Times New Roman" panose="02020603050405020304" pitchFamily="18" charset="0"/>
                        </a:rPr>
                        <a:t>Authors</a:t>
                      </a:r>
                      <a:endParaRPr lang="en-US" sz="1400" b="1" dirty="0">
                        <a:latin typeface="Times New Roman" panose="02020603050405020304" pitchFamily="18" charset="0"/>
                        <a:cs typeface="Times New Roman" panose="02020603050405020304" pitchFamily="18"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1400" dirty="0">
                          <a:latin typeface="Times New Roman" panose="02020603050405020304" pitchFamily="18" charset="0"/>
                          <a:cs typeface="Times New Roman" panose="02020603050405020304" pitchFamily="18" charset="0"/>
                        </a:rPr>
                        <a:t>Paper title</a:t>
                      </a:r>
                      <a:endParaRPr lang="en-US" sz="1400" b="1" dirty="0">
                        <a:latin typeface="Times New Roman" panose="02020603050405020304" pitchFamily="18" charset="0"/>
                        <a:cs typeface="Times New Roman" panose="02020603050405020304" pitchFamily="18" charset="0"/>
                      </a:endParaRPr>
                    </a:p>
                  </a:txBody>
                  <a:tcPr/>
                </a:tc>
                <a:tc>
                  <a:txBody>
                    <a:bodyPr/>
                    <a:lstStyle/>
                    <a:p>
                      <a:pPr algn="ctr"/>
                      <a:r>
                        <a:rPr lang="en-US" sz="1400" b="1" dirty="0">
                          <a:latin typeface="Times New Roman" panose="02020603050405020304" pitchFamily="18" charset="0"/>
                          <a:cs typeface="Times New Roman" panose="02020603050405020304" pitchFamily="18" charset="0"/>
                        </a:rPr>
                        <a:t>Publication</a:t>
                      </a:r>
                      <a:r>
                        <a:rPr lang="en-US" sz="1400" b="1" baseline="0" dirty="0">
                          <a:latin typeface="Times New Roman" panose="02020603050405020304" pitchFamily="18" charset="0"/>
                          <a:cs typeface="Times New Roman" panose="02020603050405020304" pitchFamily="18" charset="0"/>
                        </a:rPr>
                        <a:t> details</a:t>
                      </a:r>
                      <a:endParaRPr lang="en-US" sz="1400" b="1" dirty="0">
                        <a:latin typeface="Times New Roman" panose="02020603050405020304" pitchFamily="18" charset="0"/>
                        <a:cs typeface="Times New Roman" panose="02020603050405020304" pitchFamily="18" charset="0"/>
                      </a:endParaRPr>
                    </a:p>
                  </a:txBody>
                  <a:tcPr/>
                </a:tc>
                <a:tc>
                  <a:txBody>
                    <a:bodyPr/>
                    <a:lstStyle/>
                    <a:p>
                      <a:pPr algn="ctr"/>
                      <a:r>
                        <a:rPr lang="en-US" sz="1400" b="1" dirty="0">
                          <a:latin typeface="Times New Roman" panose="02020603050405020304" pitchFamily="18" charset="0"/>
                          <a:cs typeface="Times New Roman" panose="02020603050405020304" pitchFamily="18" charset="0"/>
                        </a:rPr>
                        <a:t>Methodology</a:t>
                      </a:r>
                      <a:endParaRPr lang="en-US" sz="1400" b="1" dirty="0">
                        <a:latin typeface="Times New Roman" panose="02020603050405020304" pitchFamily="18" charset="0"/>
                        <a:cs typeface="Times New Roman" panose="02020603050405020304" pitchFamily="18" charset="0"/>
                      </a:endParaRPr>
                    </a:p>
                  </a:txBody>
                  <a:tcPr/>
                </a:tc>
                <a:tc>
                  <a:txBody>
                    <a:bodyPr/>
                    <a:lstStyle/>
                    <a:p>
                      <a:pPr algn="ctr"/>
                      <a:r>
                        <a:rPr lang="en-US" sz="1400" b="1" dirty="0">
                          <a:latin typeface="Times New Roman" panose="02020603050405020304" pitchFamily="18" charset="0"/>
                          <a:cs typeface="Times New Roman" panose="02020603050405020304" pitchFamily="18" charset="0"/>
                        </a:rPr>
                        <a:t>Outcomes of the paper</a:t>
                      </a:r>
                      <a:endParaRPr lang="en-US" sz="1400" b="1" dirty="0">
                        <a:latin typeface="Times New Roman" panose="02020603050405020304" pitchFamily="18" charset="0"/>
                        <a:cs typeface="Times New Roman" panose="02020603050405020304" pitchFamily="18" charset="0"/>
                      </a:endParaRPr>
                    </a:p>
                  </a:txBody>
                  <a:tcPr/>
                </a:tc>
              </a:tr>
              <a:tr h="2651760">
                <a:tc>
                  <a:txBody>
                    <a:bodyPr/>
                    <a:lstStyle/>
                    <a:p>
                      <a:pPr algn="ctr">
                        <a:buNone/>
                      </a:pPr>
                      <a:r>
                        <a:rPr lang="en-US" sz="1400" b="0" dirty="0">
                          <a:latin typeface="Times New Roman" panose="02020603050405020304" pitchFamily="18" charset="0"/>
                          <a:cs typeface="Times New Roman" panose="02020603050405020304" pitchFamily="18" charset="0"/>
                        </a:rPr>
                        <a:t>4</a:t>
                      </a:r>
                      <a:r>
                        <a:rPr lang="en-US" sz="1400" b="1" dirty="0">
                          <a:latin typeface="Times New Roman" panose="02020603050405020304" pitchFamily="18" charset="0"/>
                          <a:cs typeface="Times New Roman" panose="02020603050405020304" pitchFamily="18" charset="0"/>
                        </a:rPr>
                        <a:t>.</a:t>
                      </a:r>
                      <a:endParaRPr lang="en-US" sz="1400" b="1"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400" b="0" dirty="0">
                          <a:latin typeface="Times New Roman" panose="02020603050405020304" pitchFamily="18" charset="0"/>
                          <a:cs typeface="Times New Roman" panose="02020603050405020304" pitchFamily="18" charset="0"/>
                        </a:rPr>
                        <a:t>Zhiheng Yang, Jun Li, and Huiyun Li, Member, IEEE</a:t>
                      </a:r>
                      <a:endParaRPr lang="en-US" sz="1400" b="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400" b="0" dirty="0">
                          <a:latin typeface="Times New Roman" panose="02020603050405020304" pitchFamily="18" charset="0"/>
                          <a:cs typeface="Times New Roman" panose="02020603050405020304" pitchFamily="18" charset="0"/>
                        </a:rPr>
                        <a:t>Real-time Pedestrian and Vehicle Detection for Autonomous Driving</a:t>
                      </a:r>
                      <a:endParaRPr lang="en-US" sz="1400" b="0" dirty="0">
                        <a:latin typeface="Times New Roman" panose="02020603050405020304" pitchFamily="18" charset="0"/>
                        <a:cs typeface="Times New Roman" panose="02020603050405020304" pitchFamily="18" charset="0"/>
                      </a:endParaRPr>
                    </a:p>
                  </a:txBody>
                  <a:tcPr/>
                </a:tc>
                <a:tc>
                  <a:txBody>
                    <a:bodyPr/>
                    <a:lstStyle/>
                    <a:p>
                      <a:pPr algn="l">
                        <a:buNone/>
                      </a:pPr>
                      <a:r>
                        <a:rPr lang="en-US" sz="1400" b="0" dirty="0">
                          <a:latin typeface="Times New Roman" panose="02020603050405020304" pitchFamily="18" charset="0"/>
                          <a:cs typeface="Times New Roman" panose="02020603050405020304" pitchFamily="18" charset="0"/>
                        </a:rPr>
                        <a:t>2018 IEEE Intelligent Vehicles Symposium (IV)</a:t>
                      </a:r>
                      <a:endParaRPr lang="en-US" sz="1400" b="0" dirty="0">
                        <a:latin typeface="Times New Roman" panose="02020603050405020304" pitchFamily="18" charset="0"/>
                        <a:cs typeface="Times New Roman" panose="02020603050405020304" pitchFamily="18" charset="0"/>
                      </a:endParaRPr>
                    </a:p>
                    <a:p>
                      <a:pPr algn="l">
                        <a:buNone/>
                      </a:pPr>
                      <a:r>
                        <a:rPr lang="en-US" sz="1400" b="0" dirty="0">
                          <a:latin typeface="Times New Roman" panose="02020603050405020304" pitchFamily="18" charset="0"/>
                          <a:cs typeface="Times New Roman" panose="02020603050405020304" pitchFamily="18" charset="0"/>
                        </a:rPr>
                        <a:t>Changshu, Suzhou, China, June 26-30, 2018</a:t>
                      </a:r>
                      <a:endParaRPr lang="en-US" sz="1400" b="0" dirty="0">
                        <a:latin typeface="Times New Roman" panose="02020603050405020304" pitchFamily="18" charset="0"/>
                        <a:cs typeface="Times New Roman" panose="02020603050405020304" pitchFamily="18" charset="0"/>
                      </a:endParaRPr>
                    </a:p>
                  </a:txBody>
                  <a:tcPr/>
                </a:tc>
                <a:tc>
                  <a:txBody>
                    <a:bodyPr/>
                    <a:lstStyle/>
                    <a:p>
                      <a:pPr algn="l">
                        <a:buNone/>
                      </a:pPr>
                      <a:r>
                        <a:rPr lang="en-US" sz="1400" b="0" dirty="0">
                          <a:latin typeface="Times New Roman" panose="02020603050405020304" pitchFamily="18" charset="0"/>
                          <a:cs typeface="Times New Roman" panose="02020603050405020304" pitchFamily="18" charset="0"/>
                        </a:rPr>
                        <a:t>extratcting the visual features from the area Such as Harr features </a:t>
                      </a:r>
                      <a:endParaRPr lang="en-US" sz="1400" b="0" dirty="0">
                        <a:latin typeface="Times New Roman" panose="02020603050405020304" pitchFamily="18" charset="0"/>
                        <a:cs typeface="Times New Roman" panose="02020603050405020304" pitchFamily="18" charset="0"/>
                      </a:endParaRPr>
                    </a:p>
                    <a:p>
                      <a:pPr algn="l">
                        <a:buNone/>
                      </a:pPr>
                      <a:r>
                        <a:rPr lang="en-US" sz="1400" b="0" dirty="0">
                          <a:latin typeface="Times New Roman" panose="02020603050405020304" pitchFamily="18" charset="0"/>
                          <a:cs typeface="Times New Roman" panose="02020603050405020304" pitchFamily="18" charset="0"/>
                        </a:rPr>
                        <a:t>commonly used in face detection; HOG features </a:t>
                      </a:r>
                      <a:endParaRPr lang="en-US" sz="1400" b="0" dirty="0">
                        <a:latin typeface="Times New Roman" panose="02020603050405020304" pitchFamily="18" charset="0"/>
                        <a:cs typeface="Times New Roman" panose="02020603050405020304" pitchFamily="18" charset="0"/>
                      </a:endParaRPr>
                    </a:p>
                    <a:p>
                      <a:pPr algn="l">
                        <a:buNone/>
                      </a:pPr>
                      <a:r>
                        <a:rPr lang="en-US" sz="1400" b="0" dirty="0">
                          <a:latin typeface="Times New Roman" panose="02020603050405020304" pitchFamily="18" charset="0"/>
                          <a:cs typeface="Times New Roman" panose="02020603050405020304" pitchFamily="18" charset="0"/>
                        </a:rPr>
                        <a:t>commonly used in pedestrian detection and </a:t>
                      </a:r>
                      <a:endParaRPr lang="en-US" sz="1400" b="0" dirty="0">
                        <a:latin typeface="Times New Roman" panose="02020603050405020304" pitchFamily="18" charset="0"/>
                        <a:cs typeface="Times New Roman" panose="02020603050405020304" pitchFamily="18" charset="0"/>
                      </a:endParaRPr>
                    </a:p>
                    <a:p>
                      <a:pPr algn="l">
                        <a:buNone/>
                      </a:pPr>
                      <a:r>
                        <a:rPr lang="en-US" sz="1400" b="0" dirty="0">
                          <a:latin typeface="Times New Roman" panose="02020603050405020304" pitchFamily="18" charset="0"/>
                          <a:cs typeface="Times New Roman" panose="02020603050405020304" pitchFamily="18" charset="0"/>
                        </a:rPr>
                        <a:t>ordinary target detection</a:t>
                      </a:r>
                      <a:endParaRPr lang="en-US" sz="1400" b="0" dirty="0">
                        <a:latin typeface="Times New Roman" panose="02020603050405020304" pitchFamily="18" charset="0"/>
                        <a:cs typeface="Times New Roman" panose="02020603050405020304" pitchFamily="18" charset="0"/>
                      </a:endParaRPr>
                    </a:p>
                  </a:txBody>
                  <a:tcPr/>
                </a:tc>
                <a:tc>
                  <a:txBody>
                    <a:bodyPr/>
                    <a:lstStyle/>
                    <a:p>
                      <a:pPr algn="ctr">
                        <a:buNone/>
                      </a:pPr>
                      <a:endParaRPr lang="en-IN" altLang="en-US" sz="1400" b="1" dirty="0">
                        <a:latin typeface="Times New Roman" panose="02020603050405020304" pitchFamily="18" charset="0"/>
                        <a:cs typeface="Times New Roman" panose="02020603050405020304" pitchFamily="18" charset="0"/>
                      </a:endParaRPr>
                    </a:p>
                    <a:p>
                      <a:pPr algn="ctr">
                        <a:buNone/>
                      </a:pPr>
                      <a:r>
                        <a:rPr lang="en-IN" altLang="en-US" sz="1400" b="0" dirty="0">
                          <a:latin typeface="Times New Roman" panose="02020603050405020304" pitchFamily="18" charset="0"/>
                          <a:cs typeface="Times New Roman" panose="02020603050405020304" pitchFamily="18" charset="0"/>
                        </a:rPr>
                        <a:t>In this paper, OpenCV for the implementation of pedestrian detection also,  a low-dimensional soft- output </a:t>
                      </a:r>
                      <a:endParaRPr lang="en-IN" altLang="en-US" sz="1400" b="0" dirty="0">
                        <a:latin typeface="Times New Roman" panose="02020603050405020304" pitchFamily="18" charset="0"/>
                        <a:cs typeface="Times New Roman" panose="02020603050405020304" pitchFamily="18" charset="0"/>
                      </a:endParaRPr>
                    </a:p>
                    <a:p>
                      <a:pPr algn="ctr">
                        <a:buNone/>
                      </a:pPr>
                      <a:r>
                        <a:rPr lang="en-IN" altLang="en-US" sz="1400" b="0" dirty="0">
                          <a:latin typeface="Times New Roman" panose="02020603050405020304" pitchFamily="18" charset="0"/>
                          <a:cs typeface="Times New Roman" panose="02020603050405020304" pitchFamily="18" charset="0"/>
                        </a:rPr>
                        <a:t>SVM pedestrian classifier to implement precise pedestrian </a:t>
                      </a:r>
                      <a:endParaRPr lang="en-IN" altLang="en-US" sz="1400" b="0" dirty="0">
                        <a:latin typeface="Times New Roman" panose="02020603050405020304" pitchFamily="18" charset="0"/>
                        <a:cs typeface="Times New Roman" panose="02020603050405020304" pitchFamily="18" charset="0"/>
                      </a:endParaRPr>
                    </a:p>
                    <a:p>
                      <a:pPr algn="ctr">
                        <a:buNone/>
                      </a:pPr>
                      <a:r>
                        <a:rPr lang="en-IN" altLang="en-US" sz="1400" b="0" dirty="0">
                          <a:latin typeface="Times New Roman" panose="02020603050405020304" pitchFamily="18" charset="0"/>
                          <a:cs typeface="Times New Roman" panose="02020603050405020304" pitchFamily="18" charset="0"/>
                        </a:rPr>
                        <a:t>detection. </a:t>
                      </a:r>
                      <a:endParaRPr lang="en-IN" altLang="en-US" sz="1400" b="0" dirty="0">
                        <a:latin typeface="Times New Roman" panose="02020603050405020304" pitchFamily="18" charset="0"/>
                        <a:cs typeface="Times New Roman" panose="02020603050405020304" pitchFamily="18" charset="0"/>
                      </a:endParaRPr>
                    </a:p>
                  </a:txBody>
                  <a:tcPr/>
                </a:tc>
              </a:tr>
              <a:tr h="1059815">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panose="020B0604020202020204"/>
                        <a:buNone/>
                        <a:defRPr/>
                      </a:pPr>
                      <a:endParaRPr lang="en-US" sz="1400" dirty="0">
                        <a:latin typeface="Times New Roman" panose="02020603050405020304" pitchFamily="18" charset="0"/>
                        <a:cs typeface="Times New Roman" panose="02020603050405020304" pitchFamily="18" charset="0"/>
                      </a:endParaRPr>
                    </a:p>
                    <a:p>
                      <a:pPr marL="0" marR="0" indent="0" algn="ctr"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US" sz="1400" dirty="0">
                          <a:latin typeface="Times New Roman" panose="02020603050405020304" pitchFamily="18" charset="0"/>
                          <a:cs typeface="Times New Roman" panose="02020603050405020304" pitchFamily="18" charset="0"/>
                        </a:rPr>
                        <a:t>5.</a:t>
                      </a:r>
                      <a:endParaRPr lang="en-US" sz="14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US" sz="1400">
                          <a:latin typeface="Times New Roman" panose="02020603050405020304" pitchFamily="18" charset="0"/>
                          <a:cs typeface="Times New Roman" panose="02020603050405020304" pitchFamily="18" charset="0"/>
                          <a:sym typeface="+mn-ea"/>
                        </a:rPr>
                        <a:t>Gonzalez and Woods</a:t>
                      </a:r>
                      <a:endParaRPr lang="en-US" sz="1400" dirty="0">
                        <a:latin typeface="Times New Roman" panose="02020603050405020304" pitchFamily="18" charset="0"/>
                        <a:cs typeface="Times New Roman" panose="02020603050405020304" pitchFamily="18" charset="0"/>
                        <a:sym typeface="+mn-ea"/>
                      </a:endParaRPr>
                    </a:p>
                  </a:txBody>
                  <a:tcPr/>
                </a:tc>
                <a:tc>
                  <a:txBody>
                    <a:bodyPr/>
                    <a:lstStyle/>
                    <a:p>
                      <a:pPr algn="l"/>
                      <a:r>
                        <a:rPr lang="en-US" sz="1400">
                          <a:latin typeface="Times New Roman" panose="02020603050405020304" pitchFamily="18" charset="0"/>
                          <a:cs typeface="Times New Roman" panose="02020603050405020304" pitchFamily="18" charset="0"/>
                          <a:sym typeface="+mn-ea"/>
                        </a:rPr>
                        <a:t>Digital Image Processing </a:t>
                      </a:r>
                      <a:endParaRPr lang="en-US" sz="1400" dirty="0">
                        <a:latin typeface="Times New Roman" panose="02020603050405020304" pitchFamily="18" charset="0"/>
                        <a:cs typeface="Times New Roman" panose="02020603050405020304" pitchFamily="18" charset="0"/>
                        <a:sym typeface="+mn-ea"/>
                      </a:endParaRPr>
                    </a:p>
                  </a:txBody>
                  <a:tcPr/>
                </a:tc>
                <a:tc>
                  <a:txBody>
                    <a:bodyPr/>
                    <a:lstStyle/>
                    <a:p>
                      <a:pPr algn="l"/>
                      <a:r>
                        <a:rPr lang="en-US" altLang="en-IN" sz="1400" dirty="0">
                          <a:latin typeface="Times New Roman" panose="02020603050405020304" pitchFamily="18" charset="0"/>
                          <a:cs typeface="Times New Roman" panose="02020603050405020304" pitchFamily="18" charset="0"/>
                        </a:rPr>
                        <a:t>2008 by Pearson Education ,Inc Pearson Prentice Hall</a:t>
                      </a:r>
                      <a:endParaRPr lang="en-US" altLang="en-IN" sz="1400" dirty="0">
                        <a:latin typeface="Times New Roman" panose="02020603050405020304" pitchFamily="18" charset="0"/>
                        <a:cs typeface="Times New Roman" panose="02020603050405020304" pitchFamily="18" charset="0"/>
                      </a:endParaRPr>
                    </a:p>
                  </a:txBody>
                  <a:tcPr/>
                </a:tc>
                <a:tc>
                  <a:txBody>
                    <a:bodyPr/>
                    <a:lstStyle/>
                    <a:p>
                      <a:pPr algn="l"/>
                      <a:endParaRPr lang="en-IN" sz="1400" dirty="0">
                        <a:latin typeface="Times New Roman" panose="02020603050405020304" pitchFamily="18" charset="0"/>
                        <a:cs typeface="Times New Roman" panose="02020603050405020304" pitchFamily="18" charset="0"/>
                      </a:endParaRPr>
                    </a:p>
                    <a:p>
                      <a:pPr algn="l"/>
                      <a:endParaRPr lang="en-IN" sz="1400" dirty="0">
                        <a:latin typeface="Times New Roman" panose="02020603050405020304" pitchFamily="18" charset="0"/>
                        <a:cs typeface="Times New Roman" panose="02020603050405020304" pitchFamily="18" charset="0"/>
                      </a:endParaRPr>
                    </a:p>
                    <a:p>
                      <a:pPr algn="l"/>
                      <a:endParaRPr lang="en-IN" sz="1400" dirty="0">
                        <a:latin typeface="Times New Roman" panose="02020603050405020304" pitchFamily="18" charset="0"/>
                        <a:cs typeface="Times New Roman" panose="02020603050405020304" pitchFamily="18" charset="0"/>
                      </a:endParaRPr>
                    </a:p>
                    <a:p>
                      <a:pPr algn="l"/>
                      <a:r>
                        <a:rPr lang="en-IN" sz="1400" dirty="0">
                          <a:latin typeface="Times New Roman" panose="02020603050405020304" pitchFamily="18" charset="0"/>
                          <a:cs typeface="Times New Roman" panose="02020603050405020304" pitchFamily="18" charset="0"/>
                        </a:rPr>
                        <a:t>  -----------------------</a:t>
                      </a:r>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IN" sz="1400" dirty="0">
                          <a:latin typeface="Times New Roman" panose="02020603050405020304" pitchFamily="18" charset="0"/>
                          <a:cs typeface="Times New Roman" panose="02020603050405020304" pitchFamily="18" charset="0"/>
                          <a:sym typeface="+mn-ea"/>
                        </a:rPr>
                        <a:t>Image processing Basics explained.</a:t>
                      </a:r>
                      <a:endParaRPr lang="en-IN" sz="1400" dirty="0">
                        <a:latin typeface="Times New Roman" panose="02020603050405020304" pitchFamily="18" charset="0"/>
                        <a:cs typeface="Times New Roman" panose="02020603050405020304" pitchFamily="18" charset="0"/>
                      </a:endParaRPr>
                    </a:p>
                    <a:p>
                      <a:pPr algn="l"/>
                      <a:endParaRPr lang="en-IN" sz="1400" dirty="0">
                        <a:latin typeface="Times New Roman" panose="02020603050405020304" pitchFamily="18" charset="0"/>
                        <a:cs typeface="Times New Roman" panose="02020603050405020304" pitchFamily="18" charset="0"/>
                      </a:endParaRPr>
                    </a:p>
                  </a:txBody>
                  <a:tcPr/>
                </a:tc>
              </a:tr>
              <a:tr h="1534160">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US" sz="1400" dirty="0">
                          <a:latin typeface="Times New Roman" panose="02020603050405020304" pitchFamily="18" charset="0"/>
                          <a:cs typeface="Times New Roman" panose="02020603050405020304" pitchFamily="18" charset="0"/>
                        </a:rPr>
                        <a:t>6.</a:t>
                      </a:r>
                      <a:endParaRPr lang="en-US" sz="14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panose="020B0604020202020204"/>
                        <a:buNone/>
                        <a:defRPr/>
                      </a:pPr>
                      <a:r>
                        <a:rPr lang="en-US" sz="1400">
                          <a:latin typeface="Times New Roman" panose="02020603050405020304" pitchFamily="18" charset="0"/>
                          <a:cs typeface="Times New Roman" panose="02020603050405020304" pitchFamily="18" charset="0"/>
                          <a:sym typeface="+mn-ea"/>
                        </a:rPr>
                        <a:t>A.K. Jain</a:t>
                      </a:r>
                      <a:endParaRPr lang="en-US" sz="1400" dirty="0">
                        <a:latin typeface="Times New Roman" panose="02020603050405020304" pitchFamily="18" charset="0"/>
                        <a:cs typeface="Times New Roman" panose="02020603050405020304" pitchFamily="18" charset="0"/>
                        <a:sym typeface="+mn-ea"/>
                      </a:endParaRPr>
                    </a:p>
                  </a:txBody>
                  <a:tcPr/>
                </a:tc>
                <a:tc>
                  <a:txBody>
                    <a:bodyPr/>
                    <a:lstStyle/>
                    <a:p>
                      <a:pPr algn="l"/>
                      <a:r>
                        <a:rPr lang="en-US" sz="1400">
                          <a:latin typeface="Times New Roman" panose="02020603050405020304" pitchFamily="18" charset="0"/>
                          <a:cs typeface="Times New Roman" panose="02020603050405020304" pitchFamily="18" charset="0"/>
                          <a:sym typeface="+mn-ea"/>
                        </a:rPr>
                        <a:t>Fundamentals of Digital Image Processing</a:t>
                      </a:r>
                      <a:endParaRPr lang="en-US" sz="1400" dirty="0">
                        <a:latin typeface="Times New Roman" panose="02020603050405020304" pitchFamily="18" charset="0"/>
                        <a:cs typeface="Times New Roman" panose="02020603050405020304" pitchFamily="18" charset="0"/>
                        <a:sym typeface="+mn-ea"/>
                      </a:endParaRPr>
                    </a:p>
                  </a:txBody>
                  <a:tcPr/>
                </a:tc>
                <a:tc>
                  <a:txBody>
                    <a:bodyPr/>
                    <a:lstStyle/>
                    <a:p>
                      <a:pPr algn="l"/>
                      <a:r>
                        <a:rPr lang="en-IN" sz="1400" dirty="0">
                          <a:latin typeface="Times New Roman" panose="02020603050405020304" pitchFamily="18" charset="0"/>
                          <a:cs typeface="Times New Roman" panose="02020603050405020304" pitchFamily="18" charset="0"/>
                        </a:rPr>
                        <a:t>(Prentice Hall Information and System Sciences Series) Paperback – Import, 23 September 1988</a:t>
                      </a:r>
                      <a:endParaRPr lang="en-IN" sz="1400" dirty="0">
                        <a:latin typeface="Times New Roman" panose="02020603050405020304" pitchFamily="18" charset="0"/>
                        <a:cs typeface="Times New Roman" panose="02020603050405020304" pitchFamily="18" charset="0"/>
                      </a:endParaRPr>
                    </a:p>
                  </a:txBody>
                  <a:tcPr/>
                </a:tc>
                <a:tc>
                  <a:txBody>
                    <a:bodyPr/>
                    <a:lstStyle/>
                    <a:p>
                      <a:pPr algn="l"/>
                      <a:endParaRPr lang="en-IN" sz="1400" dirty="0">
                        <a:latin typeface="Times New Roman" panose="02020603050405020304" pitchFamily="18" charset="0"/>
                        <a:cs typeface="Times New Roman" panose="02020603050405020304" pitchFamily="18" charset="0"/>
                        <a:sym typeface="+mn-ea"/>
                      </a:endParaRPr>
                    </a:p>
                    <a:p>
                      <a:pPr algn="l"/>
                      <a:r>
                        <a:rPr lang="en-IN" sz="1400" dirty="0">
                          <a:latin typeface="Times New Roman" panose="02020603050405020304" pitchFamily="18" charset="0"/>
                          <a:cs typeface="Times New Roman" panose="02020603050405020304" pitchFamily="18" charset="0"/>
                          <a:sym typeface="+mn-ea"/>
                        </a:rPr>
                        <a:t>----------------------</a:t>
                      </a:r>
                      <a:endParaRPr lang="en-IN" sz="1400" dirty="0">
                        <a:latin typeface="Times New Roman" panose="02020603050405020304" pitchFamily="18" charset="0"/>
                        <a:cs typeface="Times New Roman" panose="02020603050405020304" pitchFamily="18" charset="0"/>
                      </a:endParaRPr>
                    </a:p>
                  </a:txBody>
                  <a:tcPr/>
                </a:tc>
                <a:tc>
                  <a:txBody>
                    <a:bodyPr/>
                    <a:lstStyle/>
                    <a:p>
                      <a:pPr algn="l"/>
                      <a:r>
                        <a:rPr lang="en-IN" sz="1400" dirty="0">
                          <a:latin typeface="Times New Roman" panose="02020603050405020304" pitchFamily="18" charset="0"/>
                          <a:cs typeface="Times New Roman" panose="02020603050405020304" pitchFamily="18" charset="0"/>
                          <a:sym typeface="+mn-ea"/>
                        </a:rPr>
                        <a:t>Image processing Basics explained.</a:t>
                      </a:r>
                      <a:endParaRPr lang="en-IN" sz="1400" dirty="0">
                        <a:latin typeface="Times New Roman" panose="02020603050405020304" pitchFamily="18" charset="0"/>
                        <a:cs typeface="Times New Roman" panose="02020603050405020304" pitchFamily="18" charset="0"/>
                      </a:endParaRPr>
                    </a:p>
                    <a:p>
                      <a:pPr algn="l"/>
                      <a:endParaRPr lang="en-IN" sz="1400" dirty="0">
                        <a:latin typeface="Times New Roman" panose="02020603050405020304" pitchFamily="18" charset="0"/>
                        <a:cs typeface="Times New Roman" panose="02020603050405020304" pitchFamily="18" charset="0"/>
                      </a:endParaRPr>
                    </a:p>
                  </a:txBody>
                  <a:tcPr/>
                </a:tc>
              </a:tr>
            </a:tbl>
          </a:graphicData>
        </a:graphic>
      </p:graphicFrame>
      <p:pic>
        <p:nvPicPr>
          <p:cNvPr id="9" name="Picture 8"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52400" y="76200"/>
            <a:ext cx="2590800" cy="533400"/>
          </a:xfrm>
          <a:prstGeom prst="rect">
            <a:avLst/>
          </a:prstGeom>
          <a:noFill/>
          <a:ln>
            <a:noFill/>
          </a:ln>
        </p:spPr>
      </p:pic>
      <p:sp>
        <p:nvSpPr>
          <p:cNvPr id="8" name="Text Box 7"/>
          <p:cNvSpPr txBox="1"/>
          <p:nvPr/>
        </p:nvSpPr>
        <p:spPr>
          <a:xfrm>
            <a:off x="3298190" y="349250"/>
            <a:ext cx="1937385" cy="368300"/>
          </a:xfrm>
          <a:prstGeom prst="rect">
            <a:avLst/>
          </a:prstGeom>
          <a:noFill/>
        </p:spPr>
        <p:txBody>
          <a:bodyPr wrap="none" rtlCol="0" anchor="t">
            <a:spAutoFit/>
          </a:bodyPr>
          <a:lstStyle/>
          <a:p>
            <a:pPr algn="ctr"/>
            <a:r>
              <a:rPr lang="en-IN" b="1" dirty="0">
                <a:latin typeface="Times New Roman" panose="02020603050405020304" pitchFamily="18" charset="0"/>
                <a:cs typeface="Times New Roman" panose="02020603050405020304" pitchFamily="18" charset="0"/>
                <a:sym typeface="+mn-ea"/>
              </a:rPr>
              <a:t>Literature Survey</a:t>
            </a:r>
            <a:endParaRPr lang="en-US"/>
          </a:p>
        </p:txBody>
      </p:sp>
      <p:sp>
        <p:nvSpPr>
          <p:cNvPr id="12" name="Text Box 2"/>
          <p:cNvSpPr txBox="1">
            <a:spLocks noChangeArrowheads="1"/>
          </p:cNvSpPr>
          <p:nvPr/>
        </p:nvSpPr>
        <p:spPr bwMode="auto">
          <a:xfrm>
            <a:off x="5486400" y="54768"/>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3" name="Straight Connector 12"/>
          <p:cNvCxnSpPr/>
          <p:nvPr/>
        </p:nvCxnSpPr>
        <p:spPr>
          <a:xfrm>
            <a:off x="457200" y="8670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52400" y="76200"/>
            <a:ext cx="2590800" cy="533400"/>
          </a:xfrm>
          <a:prstGeom prst="rect">
            <a:avLst/>
          </a:prstGeom>
          <a:noFill/>
          <a:ln>
            <a:noFill/>
          </a:ln>
        </p:spPr>
      </p:pic>
      <p:sp>
        <p:nvSpPr>
          <p:cNvPr id="12" name="Text Box 2"/>
          <p:cNvSpPr txBox="1">
            <a:spLocks noChangeArrowheads="1"/>
          </p:cNvSpPr>
          <p:nvPr/>
        </p:nvSpPr>
        <p:spPr bwMode="auto">
          <a:xfrm>
            <a:off x="5486400" y="54768"/>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Autonomous Vehicle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3" name="Straight Connector 12"/>
          <p:cNvCxnSpPr/>
          <p:nvPr/>
        </p:nvCxnSpPr>
        <p:spPr>
          <a:xfrm>
            <a:off x="457200" y="8670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11" name="Title 1"/>
          <p:cNvSpPr>
            <a:spLocks noGrp="1"/>
          </p:cNvSpPr>
          <p:nvPr>
            <p:ph type="title"/>
          </p:nvPr>
        </p:nvSpPr>
        <p:spPr>
          <a:xfrm>
            <a:off x="628650" y="942975"/>
            <a:ext cx="7886700" cy="1162050"/>
          </a:xfrm>
        </p:spPr>
        <p:txBody>
          <a:bodyPr/>
          <a:lstStyle/>
          <a:p>
            <a:r>
              <a:rPr lang="en-IN" sz="2800" b="1" dirty="0">
                <a:latin typeface="Times New Roman" panose="02020603050405020304" pitchFamily="18" charset="0"/>
                <a:cs typeface="Times New Roman" panose="02020603050405020304" pitchFamily="18" charset="0"/>
              </a:rPr>
              <a:t>Multiple Solutions</a:t>
            </a:r>
            <a:r>
              <a:rPr lang="en-IN" b="1" dirty="0"/>
              <a:t>:</a:t>
            </a:r>
            <a:endParaRPr lang="en-IN" b="1" dirty="0"/>
          </a:p>
        </p:txBody>
      </p:sp>
      <p:sp>
        <p:nvSpPr>
          <p:cNvPr id="14" name="Content Placeholder 2"/>
          <p:cNvSpPr>
            <a:spLocks noGrp="1"/>
          </p:cNvSpPr>
          <p:nvPr>
            <p:ph idx="1"/>
          </p:nvPr>
        </p:nvSpPr>
        <p:spPr>
          <a:xfrm>
            <a:off x="914400" y="2362200"/>
            <a:ext cx="5257800" cy="3995738"/>
          </a:xfrm>
        </p:spPr>
        <p:txBody>
          <a:bodyPr/>
          <a:lstStyle/>
          <a:p>
            <a:r>
              <a:rPr lang="en-IN" sz="2400" dirty="0"/>
              <a:t>Sobel Filter</a:t>
            </a:r>
            <a:endParaRPr lang="en-IN" sz="2400" dirty="0"/>
          </a:p>
          <a:p>
            <a:r>
              <a:rPr lang="en-IN" sz="2400" dirty="0"/>
              <a:t>Averaging Filter</a:t>
            </a:r>
            <a:endParaRPr lang="en-IN" sz="2400" dirty="0"/>
          </a:p>
          <a:p>
            <a:r>
              <a:rPr lang="en-IN" sz="2400" dirty="0"/>
              <a:t>Gaussian Filter</a:t>
            </a:r>
            <a:endParaRPr lang="en-IN" sz="2400" dirty="0"/>
          </a:p>
          <a:p>
            <a:r>
              <a:rPr lang="en-IN" sz="2400" dirty="0"/>
              <a:t>Median Filter</a:t>
            </a:r>
            <a:endParaRPr lang="en-IN" sz="2400" dirty="0"/>
          </a:p>
          <a:p>
            <a:r>
              <a:rPr lang="en-IN" sz="2400" dirty="0"/>
              <a:t>Sharpening </a:t>
            </a:r>
            <a:r>
              <a:rPr lang="en-IN" dirty="0"/>
              <a:t>Filter</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030730" y="2472055"/>
            <a:ext cx="1517015" cy="1013460"/>
          </a:xfrm>
          <a:prstGeom prst="roundRect">
            <a:avLst>
              <a:gd name="adj" fmla="val 16666"/>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IN" altLang="en-US" sz="1400">
                <a:solidFill>
                  <a:schemeClr val="tx1"/>
                </a:solidFill>
              </a:rPr>
              <a:t>Converting image into grayscale Image</a:t>
            </a:r>
            <a:r>
              <a:rPr lang="en-US" sz="1400">
                <a:solidFill>
                  <a:schemeClr val="tx1"/>
                </a:solidFill>
              </a:rPr>
              <a:t> </a:t>
            </a:r>
            <a:endParaRPr lang="en-US" sz="1400">
              <a:solidFill>
                <a:schemeClr val="tx1"/>
              </a:solidFill>
            </a:endParaRPr>
          </a:p>
        </p:txBody>
      </p:sp>
      <p:sp>
        <p:nvSpPr>
          <p:cNvPr id="6" name="Rounded Rectangle 5"/>
          <p:cNvSpPr/>
          <p:nvPr/>
        </p:nvSpPr>
        <p:spPr>
          <a:xfrm>
            <a:off x="352425" y="2472055"/>
            <a:ext cx="1335405" cy="1045210"/>
          </a:xfrm>
          <a:prstGeom prst="roundRect">
            <a:avLst>
              <a:gd name="adj" fmla="val 16666"/>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400">
                <a:solidFill>
                  <a:schemeClr val="tx1"/>
                </a:solidFill>
              </a:rPr>
              <a:t>Image captured </a:t>
            </a:r>
            <a:r>
              <a:rPr lang="en-US" sz="1400"/>
              <a:t>n</a:t>
            </a:r>
            <a:endParaRPr lang="en-US" sz="1400"/>
          </a:p>
        </p:txBody>
      </p:sp>
      <p:pic>
        <p:nvPicPr>
          <p:cNvPr id="7" name="Picture 6" descr="kle tech logo"/>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85800" y="76200"/>
            <a:ext cx="2590800" cy="533400"/>
          </a:xfrm>
          <a:prstGeom prst="rect">
            <a:avLst/>
          </a:prstGeom>
          <a:noFill/>
          <a:ln>
            <a:noFill/>
          </a:ln>
        </p:spPr>
      </p:pic>
      <p:sp>
        <p:nvSpPr>
          <p:cNvPr id="8" name="Text Box 2"/>
          <p:cNvSpPr txBox="1">
            <a:spLocks noChangeArrowheads="1"/>
          </p:cNvSpPr>
          <p:nvPr/>
        </p:nvSpPr>
        <p:spPr bwMode="auto">
          <a:xfrm>
            <a:off x="4724400" y="27463"/>
            <a:ext cx="3810000" cy="630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Automotive Electronics Group</a:t>
            </a:r>
            <a:endParaRPr lang="en-US" sz="1400" dirty="0">
              <a:effectLst/>
              <a:latin typeface="Calibri" panose="020F0502020204030204"/>
              <a:ea typeface="Calibri" panose="020F0502020204030204"/>
              <a:cs typeface="Times New Roman" panose="02020603050405020304"/>
            </a:endParaRPr>
          </a:p>
          <a:p>
            <a:pPr marL="0" marR="0" algn="ctr">
              <a:spcBef>
                <a:spcPts val="0"/>
              </a:spcBef>
              <a:spcAft>
                <a:spcPts val="0"/>
              </a:spcAft>
              <a:tabLst>
                <a:tab pos="2865755" algn="ctr"/>
                <a:tab pos="5731510" algn="r"/>
              </a:tabLst>
            </a:pPr>
            <a:r>
              <a:rPr lang="en-US" b="1" dirty="0">
                <a:solidFill>
                  <a:srgbClr val="C00000"/>
                </a:solidFill>
                <a:effectLst/>
                <a:latin typeface="Times New Roman" panose="02020603050405020304"/>
                <a:ea typeface="Calibri" panose="020F0502020204030204"/>
                <a:cs typeface="Times New Roman" panose="02020603050405020304"/>
              </a:rPr>
              <a:t>       School of  ECE</a:t>
            </a:r>
            <a:endParaRPr lang="en-US" sz="14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a:p>
            <a:pPr marL="0" marR="0" algn="r">
              <a:lnSpc>
                <a:spcPct val="115000"/>
              </a:lnSpc>
              <a:spcBef>
                <a:spcPts val="0"/>
              </a:spcBef>
              <a:spcAft>
                <a:spcPts val="1000"/>
              </a:spcAft>
            </a:pPr>
            <a:endParaRPr lang="en-US" sz="1100" dirty="0">
              <a:effectLst/>
              <a:latin typeface="Calibri" panose="020F0502020204030204"/>
              <a:ea typeface="Calibri" panose="020F0502020204030204"/>
              <a:cs typeface="Times New Roman" panose="02020603050405020304"/>
            </a:endParaRPr>
          </a:p>
        </p:txBody>
      </p:sp>
      <p:cxnSp>
        <p:nvCxnSpPr>
          <p:cNvPr id="11" name="Straight Connector 10"/>
          <p:cNvCxnSpPr/>
          <p:nvPr/>
        </p:nvCxnSpPr>
        <p:spPr>
          <a:xfrm>
            <a:off x="533400" y="714663"/>
            <a:ext cx="7924800" cy="0"/>
          </a:xfrm>
          <a:prstGeom prst="line">
            <a:avLst/>
          </a:prstGeom>
          <a:ln w="38100" cmpd="thickThin">
            <a:gradFill flip="none" rotWithShape="1">
              <a:gsLst>
                <a:gs pos="73000">
                  <a:srgbClr val="0070C0"/>
                </a:gs>
                <a:gs pos="100000">
                  <a:srgbClr val="FF0000"/>
                </a:gs>
                <a:gs pos="48000">
                  <a:srgbClr val="002060"/>
                </a:gs>
                <a:gs pos="25000">
                  <a:srgbClr val="0070C0"/>
                </a:gs>
                <a:gs pos="0">
                  <a:srgbClr val="FF0000"/>
                </a:gs>
                <a:gs pos="100000">
                  <a:schemeClr val="accent1">
                    <a:tint val="44500"/>
                    <a:satMod val="160000"/>
                  </a:schemeClr>
                </a:gs>
                <a:gs pos="100000">
                  <a:srgbClr val="FF0000"/>
                </a:gs>
              </a:gsLst>
              <a:path path="circle">
                <a:fillToRect l="100000" t="100000"/>
              </a:path>
              <a:tileRect r="-100000" b="-100000"/>
            </a:gradFill>
          </a:ln>
        </p:spPr>
        <p:style>
          <a:lnRef idx="1">
            <a:schemeClr val="dk1"/>
          </a:lnRef>
          <a:fillRef idx="0">
            <a:schemeClr val="dk1"/>
          </a:fillRef>
          <a:effectRef idx="0">
            <a:schemeClr val="dk1"/>
          </a:effectRef>
          <a:fontRef idx="minor">
            <a:schemeClr val="tx1"/>
          </a:fontRef>
        </p:style>
      </p:cxnSp>
      <p:sp>
        <p:nvSpPr>
          <p:cNvPr id="4" name="Rectangle 3"/>
          <p:cNvSpPr/>
          <p:nvPr/>
        </p:nvSpPr>
        <p:spPr>
          <a:xfrm>
            <a:off x="0" y="6553200"/>
            <a:ext cx="9144000" cy="304800"/>
          </a:xfrm>
          <a:prstGeom prst="rect">
            <a:avLst/>
          </a:prstGeom>
          <a:solidFill>
            <a:schemeClr val="bg1">
              <a:lumMod val="85000"/>
            </a:schemeClr>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2" name="Date Placeholder 1"/>
          <p:cNvSpPr>
            <a:spLocks noGrp="1"/>
          </p:cNvSpPr>
          <p:nvPr>
            <p:ph type="dt" sz="half" idx="10"/>
          </p:nvPr>
        </p:nvSpPr>
        <p:spPr>
          <a:xfrm>
            <a:off x="152400" y="6523037"/>
            <a:ext cx="2514600" cy="365125"/>
          </a:xfrm>
        </p:spPr>
        <p:txBody>
          <a:bodyPr/>
          <a:lstStyle/>
          <a:p>
            <a:pPr algn="ctr"/>
            <a:fld id="{85521212-8E1C-4238-A935-9EA49B3367AB}" type="datetime1">
              <a:rPr lang="en-US" sz="1200" b="1" smtClean="0">
                <a:solidFill>
                  <a:schemeClr val="tx1"/>
                </a:solidFill>
                <a:latin typeface="Times New Roman" panose="02020603050405020304" pitchFamily="18" charset="0"/>
                <a:cs typeface="Times New Roman" panose="02020603050405020304" pitchFamily="18" charset="0"/>
              </a:rPr>
            </a:fld>
            <a:endParaRPr lang="en-US" sz="1100" b="1" dirty="0">
              <a:solidFill>
                <a:schemeClr val="tx1"/>
              </a:solidFill>
              <a:latin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a:xfrm>
            <a:off x="3239068" y="6523037"/>
            <a:ext cx="3352801" cy="365125"/>
          </a:xfrm>
        </p:spPr>
        <p:txBody>
          <a:bodyPr/>
          <a:lstStyle/>
          <a:p>
            <a:r>
              <a:rPr lang="en-US" sz="1200" b="1" dirty="0">
                <a:solidFill>
                  <a:schemeClr val="tx1"/>
                </a:solidFill>
                <a:latin typeface="Times New Roman" panose="02020603050405020304" pitchFamily="18" charset="0"/>
                <a:cs typeface="Times New Roman" panose="02020603050405020304" pitchFamily="18" charset="0"/>
              </a:rPr>
              <a:t>Mini Project- 2020</a:t>
            </a:r>
            <a:endParaRPr lang="en-US" sz="1200" b="1" dirty="0">
              <a:solidFill>
                <a:schemeClr val="tx1"/>
              </a:solidFill>
              <a:latin typeface="Times New Roman" panose="02020603050405020304" pitchFamily="18" charset="0"/>
              <a:cs typeface="Times New Roman" panose="02020603050405020304" pitchFamily="18" charset="0"/>
            </a:endParaRPr>
          </a:p>
        </p:txBody>
      </p:sp>
      <p:sp>
        <p:nvSpPr>
          <p:cNvPr id="9" name="Slide Number Placeholder 8"/>
          <p:cNvSpPr>
            <a:spLocks noGrp="1"/>
          </p:cNvSpPr>
          <p:nvPr>
            <p:ph type="sldNum" sz="quarter" idx="12"/>
          </p:nvPr>
        </p:nvSpPr>
        <p:spPr>
          <a:xfrm>
            <a:off x="6629400" y="6497424"/>
            <a:ext cx="2057400" cy="365125"/>
          </a:xfrm>
        </p:spPr>
        <p:txBody>
          <a:bodyPr/>
          <a:lstStyle/>
          <a:p>
            <a:r>
              <a:rPr lang="en-US" sz="1200" dirty="0">
                <a:solidFill>
                  <a:schemeClr val="tx1"/>
                </a:solidFill>
                <a:latin typeface="Times New Roman" panose="02020603050405020304" pitchFamily="18" charset="0"/>
                <a:cs typeface="Times New Roman" panose="02020603050405020304" pitchFamily="18" charset="0"/>
              </a:rPr>
              <a:t>6</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5" name="Rectangle 4"/>
          <p:cNvSpPr/>
          <p:nvPr/>
        </p:nvSpPr>
        <p:spPr>
          <a:xfrm>
            <a:off x="386726" y="857534"/>
            <a:ext cx="3964547" cy="492443"/>
          </a:xfrm>
          <a:prstGeom prst="rect">
            <a:avLst/>
          </a:prstGeom>
        </p:spPr>
        <p:txBody>
          <a:bodyPr wrap="none">
            <a:spAutoFit/>
          </a:bodyPr>
          <a:lstStyle/>
          <a:p>
            <a:pPr algn="ctr"/>
            <a:r>
              <a:rPr lang="en-IN" sz="2600" b="1" dirty="0">
                <a:latin typeface="Times New Roman" panose="02020603050405020304" pitchFamily="18" charset="0"/>
                <a:cs typeface="Times New Roman" panose="02020603050405020304" pitchFamily="18" charset="0"/>
              </a:rPr>
              <a:t>Functional Block Diagram</a:t>
            </a:r>
            <a:endParaRPr lang="en-US" sz="2600" dirty="0">
              <a:latin typeface="Times New Roman" panose="02020603050405020304" pitchFamily="18" charset="0"/>
              <a:cs typeface="Times New Roman" panose="02020603050405020304" pitchFamily="18" charset="0"/>
            </a:endParaRPr>
          </a:p>
        </p:txBody>
      </p:sp>
      <p:sp>
        <p:nvSpPr>
          <p:cNvPr id="13" name="Rounded Rectangle 12"/>
          <p:cNvSpPr/>
          <p:nvPr/>
        </p:nvSpPr>
        <p:spPr>
          <a:xfrm>
            <a:off x="3918585" y="2472055"/>
            <a:ext cx="1324610" cy="1013460"/>
          </a:xfrm>
          <a:prstGeom prst="roundRect">
            <a:avLst>
              <a:gd name="adj" fmla="val 16666"/>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IN" altLang="en-US" sz="1400">
                <a:solidFill>
                  <a:schemeClr val="tx1"/>
                </a:solidFill>
              </a:rPr>
              <a:t>Detecting object in Data Set</a:t>
            </a:r>
            <a:endParaRPr lang="en-IN" altLang="en-US" sz="1400">
              <a:solidFill>
                <a:schemeClr val="tx1"/>
              </a:solidFill>
            </a:endParaRPr>
          </a:p>
        </p:txBody>
      </p:sp>
      <p:sp>
        <p:nvSpPr>
          <p:cNvPr id="14" name="Rounded Rectangle 13"/>
          <p:cNvSpPr/>
          <p:nvPr/>
        </p:nvSpPr>
        <p:spPr>
          <a:xfrm>
            <a:off x="7535545" y="2472055"/>
            <a:ext cx="1337945" cy="1057910"/>
          </a:xfrm>
          <a:prstGeom prst="roundRect">
            <a:avLst>
              <a:gd name="adj" fmla="val 16666"/>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IN" altLang="en-US" sz="1400">
                <a:solidFill>
                  <a:schemeClr val="tx1"/>
                </a:solidFill>
              </a:rPr>
              <a:t>Mark the pedestrian</a:t>
            </a:r>
            <a:endParaRPr lang="en-IN" altLang="en-US" sz="1400">
              <a:solidFill>
                <a:schemeClr val="tx1"/>
              </a:solidFill>
            </a:endParaRPr>
          </a:p>
        </p:txBody>
      </p:sp>
      <p:sp>
        <p:nvSpPr>
          <p:cNvPr id="15" name="Rounded Rectangle 14"/>
          <p:cNvSpPr/>
          <p:nvPr/>
        </p:nvSpPr>
        <p:spPr>
          <a:xfrm>
            <a:off x="5644515" y="2472690"/>
            <a:ext cx="1407795" cy="1045210"/>
          </a:xfrm>
          <a:prstGeom prst="roundRect">
            <a:avLst>
              <a:gd name="adj" fmla="val 16666"/>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IN" altLang="en-US" sz="1400" dirty="0">
                <a:solidFill>
                  <a:schemeClr val="tx1"/>
                </a:solidFill>
              </a:rPr>
              <a:t>Classifying between Object and Pedestrian</a:t>
            </a:r>
            <a:endParaRPr lang="en-IN" altLang="en-US" sz="1400" dirty="0">
              <a:solidFill>
                <a:schemeClr val="tx1"/>
              </a:solidFill>
            </a:endParaRPr>
          </a:p>
        </p:txBody>
      </p:sp>
      <p:sp>
        <p:nvSpPr>
          <p:cNvPr id="18" name="Right Arrow 17"/>
          <p:cNvSpPr/>
          <p:nvPr/>
        </p:nvSpPr>
        <p:spPr>
          <a:xfrm>
            <a:off x="1752600" y="2933700"/>
            <a:ext cx="2286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p:cNvSpPr/>
          <p:nvPr/>
        </p:nvSpPr>
        <p:spPr>
          <a:xfrm>
            <a:off x="3618865" y="2933700"/>
            <a:ext cx="2286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Arrow 20"/>
          <p:cNvSpPr/>
          <p:nvPr/>
        </p:nvSpPr>
        <p:spPr>
          <a:xfrm>
            <a:off x="5334000" y="2933700"/>
            <a:ext cx="2286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p:cNvSpPr/>
          <p:nvPr/>
        </p:nvSpPr>
        <p:spPr>
          <a:xfrm>
            <a:off x="7188200" y="2933700"/>
            <a:ext cx="2286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Box 15"/>
          <p:cNvSpPr txBox="1"/>
          <p:nvPr/>
        </p:nvSpPr>
        <p:spPr>
          <a:xfrm>
            <a:off x="352425" y="1676400"/>
            <a:ext cx="2571750" cy="337185"/>
          </a:xfrm>
          <a:prstGeom prst="rect">
            <a:avLst/>
          </a:prstGeom>
          <a:solidFill>
            <a:schemeClr val="accent2">
              <a:lumMod val="40000"/>
              <a:lumOff val="60000"/>
            </a:schemeClr>
          </a:solidFill>
        </p:spPr>
        <p:txBody>
          <a:bodyPr wrap="none" rtlCol="0">
            <a:spAutoFit/>
          </a:bodyPr>
          <a:lstStyle/>
          <a:p>
            <a:r>
              <a:rPr lang="en-US" sz="1600"/>
              <a:t>Pre-processing of Image data</a:t>
            </a:r>
            <a:endParaRPr lang="en-US" sz="1600"/>
          </a:p>
        </p:txBody>
      </p:sp>
      <p:sp>
        <p:nvSpPr>
          <p:cNvPr id="23" name="Text Box 22"/>
          <p:cNvSpPr txBox="1"/>
          <p:nvPr/>
        </p:nvSpPr>
        <p:spPr>
          <a:xfrm>
            <a:off x="6232525" y="3962400"/>
            <a:ext cx="2640965" cy="829945"/>
          </a:xfrm>
          <a:prstGeom prst="rect">
            <a:avLst/>
          </a:prstGeom>
          <a:solidFill>
            <a:schemeClr val="accent1">
              <a:lumMod val="40000"/>
              <a:lumOff val="60000"/>
            </a:schemeClr>
          </a:solidFill>
        </p:spPr>
        <p:txBody>
          <a:bodyPr wrap="square" rtlCol="0">
            <a:spAutoFit/>
          </a:bodyPr>
          <a:lstStyle/>
          <a:p>
            <a:r>
              <a:rPr lang="en-US" sz="1600"/>
              <a:t>Identifying the parts from the filtered image and detecting them</a:t>
            </a:r>
            <a:endParaRPr lang="en-US" sz="160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6159</Words>
  <Application>WPS Presentation</Application>
  <PresentationFormat>On-screen Show (4:3)</PresentationFormat>
  <Paragraphs>393</Paragraphs>
  <Slides>16</Slides>
  <Notes>1</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16</vt:i4>
      </vt:variant>
    </vt:vector>
  </HeadingPairs>
  <TitlesOfParts>
    <vt:vector size="32" baseType="lpstr">
      <vt:lpstr>Arial</vt:lpstr>
      <vt:lpstr>SimSun</vt:lpstr>
      <vt:lpstr>Wingdings</vt:lpstr>
      <vt:lpstr>Calibri</vt:lpstr>
      <vt:lpstr>Times New Roman</vt:lpstr>
      <vt:lpstr>Calibri Light</vt:lpstr>
      <vt:lpstr>Lato Light</vt:lpstr>
      <vt:lpstr>Segoe Print</vt:lpstr>
      <vt:lpstr>Times New Roman</vt:lpstr>
      <vt:lpstr>Arial</vt:lpstr>
      <vt:lpstr>Microsoft YaHei</vt:lpstr>
      <vt:lpstr>Arial Unicode MS</vt:lpstr>
      <vt:lpstr>Calibri Light</vt:lpstr>
      <vt:lpstr>Calibri</vt:lpstr>
      <vt:lpstr>Office Theme</vt:lpstr>
      <vt:lpstr>1_Office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Multiple Solutions:</vt:lpstr>
      <vt:lpstr>PowerPoint 演示文稿</vt:lpstr>
      <vt:lpstr>PowerPoint 演示文稿</vt:lpstr>
      <vt:lpstr>Data set / Data Acquisition</vt:lpstr>
      <vt:lpstr>PowerPoint 演示文稿</vt:lpstr>
      <vt:lpstr>PowerPoint 演示文稿</vt:lpstr>
      <vt:lpstr>Gantt Chart:</vt:lpstr>
      <vt:lpstr>[1] Digital Image Processing – “Gonzalez and Woods";  [2] "Fundamentals of Digital Image Processing - A.K. Jain“.  [3] MP Nkosi , GP Hancke and RMA dos Santos          “Autonomous Pedestrian Detection –”           2015 IEEE, MP Nkosi , GP Hancke and RMA dos Santos”.  [4]   Zhiheng Yang, Jun Li, and Huiyun Li, Member, IEEE -     “Real-time Pedestrian and Vehicle Detection for Autonomous Driving”        2018 IEEE Intelligent Vehicles Symposium (IV)             Changshu, Suzhou, China, June 26-30, 2018  [5]     Amal Hbaieb , JiheneRezgui , Lamia Chaari .              “Pedestrian Detection for Autonomous Driving within           Cooperative Communication System.”        2019 IEEE Wireless Communications and Networking Conference (WCNC)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Dell</dc:creator>
  <cp:lastModifiedBy>sumed</cp:lastModifiedBy>
  <cp:revision>112</cp:revision>
  <dcterms:created xsi:type="dcterms:W3CDTF">2006-08-16T00:00:00Z</dcterms:created>
  <dcterms:modified xsi:type="dcterms:W3CDTF">2021-10-04T09:58:18Z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1033-11.2.0.10323</vt:lpwstr>
  </property>
  <property fmtid="{D5CDD505-2E9C-101B-9397-08002B2CF9AE}" pid="3" name="ICV">
    <vt:lpwstr>E627964BE460405BAA749934D5482DF4</vt:lpwstr>
  </property>
</Properties>
</file>

<file path=docProps/thumbnail.jpeg>
</file>